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comments/comment3.xml" ContentType="application/vnd.openxmlformats-officedocument.presentationml.comments+xml"/>
  <Override PartName="/ppt/notesSlides/notesSlide4.xml" ContentType="application/vnd.openxmlformats-officedocument.presentationml.notesSlide+xml"/>
  <Override PartName="/ppt/comments/comment4.xml" ContentType="application/vnd.openxmlformats-officedocument.presentationml.comments+xml"/>
  <Override PartName="/ppt/notesSlides/notesSlide5.xml" ContentType="application/vnd.openxmlformats-officedocument.presentationml.notesSlide+xml"/>
  <Override PartName="/ppt/comments/comment5.xml" ContentType="application/vnd.openxmlformats-officedocument.presentationml.comments+xml"/>
  <Override PartName="/ppt/notesSlides/notesSlide6.xml" ContentType="application/vnd.openxmlformats-officedocument.presentationml.notesSlide+xml"/>
  <Override PartName="/ppt/comments/comment6.xml" ContentType="application/vnd.openxmlformats-officedocument.presentationml.comments+xml"/>
  <Override PartName="/ppt/notesSlides/notesSlide7.xml" ContentType="application/vnd.openxmlformats-officedocument.presentationml.notesSlide+xml"/>
  <Override PartName="/ppt/comments/comment7.xml" ContentType="application/vnd.openxmlformats-officedocument.presentationml.comments+xml"/>
  <Override PartName="/ppt/notesSlides/notesSlide8.xml" ContentType="application/vnd.openxmlformats-officedocument.presentationml.notesSlide+xml"/>
  <Override PartName="/ppt/comments/comment8.xml" ContentType="application/vnd.openxmlformats-officedocument.presentationml.comments+xml"/>
  <Override PartName="/ppt/notesSlides/notesSlide9.xml" ContentType="application/vnd.openxmlformats-officedocument.presentationml.notesSlide+xml"/>
  <Override PartName="/ppt/comments/comment9.xml" ContentType="application/vnd.openxmlformats-officedocument.presentationml.comments+xml"/>
  <Override PartName="/ppt/notesSlides/notesSlide10.xml" ContentType="application/vnd.openxmlformats-officedocument.presentationml.notesSlide+xml"/>
  <Override PartName="/ppt/comments/comment10.xml" ContentType="application/vnd.openxmlformats-officedocument.presentationml.comments+xml"/>
  <Override PartName="/ppt/notesSlides/notesSlide11.xml" ContentType="application/vnd.openxmlformats-officedocument.presentationml.notesSlide+xml"/>
  <Override PartName="/ppt/comments/comment11.xml" ContentType="application/vnd.openxmlformats-officedocument.presentationml.comments+xml"/>
  <Override PartName="/ppt/notesSlides/notesSlide12.xml" ContentType="application/vnd.openxmlformats-officedocument.presentationml.notesSlide+xml"/>
  <Override PartName="/ppt/comments/comment12.xml" ContentType="application/vnd.openxmlformats-officedocument.presentationml.comments+xml"/>
  <Override PartName="/ppt/notesSlides/notesSlide13.xml" ContentType="application/vnd.openxmlformats-officedocument.presentationml.notesSlide+xml"/>
  <Override PartName="/ppt/comments/comment13.xml" ContentType="application/vnd.openxmlformats-officedocument.presentationml.comments+xml"/>
  <Override PartName="/ppt/notesSlides/notesSlide14.xml" ContentType="application/vnd.openxmlformats-officedocument.presentationml.notesSlide+xml"/>
  <Override PartName="/ppt/comments/comment14.xml" ContentType="application/vnd.openxmlformats-officedocument.presentationml.comments+xml"/>
  <Override PartName="/ppt/notesSlides/notesSlide15.xml" ContentType="application/vnd.openxmlformats-officedocument.presentationml.notesSlide+xml"/>
  <Override PartName="/ppt/comments/comment15.xml" ContentType="application/vnd.openxmlformats-officedocument.presentationml.comments+xml"/>
  <Override PartName="/ppt/notesSlides/notesSlide16.xml" ContentType="application/vnd.openxmlformats-officedocument.presentationml.notesSlide+xml"/>
  <Override PartName="/ppt/comments/comment16.xml" ContentType="application/vnd.openxmlformats-officedocument.presentationml.comments+xml"/>
  <Override PartName="/ppt/notesSlides/notesSlide17.xml" ContentType="application/vnd.openxmlformats-officedocument.presentationml.notesSlide+xml"/>
  <Override PartName="/ppt/comments/comment17.xml" ContentType="application/vnd.openxmlformats-officedocument.presentationml.comments+xml"/>
  <Override PartName="/ppt/notesSlides/notesSlide18.xml" ContentType="application/vnd.openxmlformats-officedocument.presentationml.notesSlide+xml"/>
  <Override PartName="/ppt/comments/comment18.xml" ContentType="application/vnd.openxmlformats-officedocument.presentationml.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9" r:id="rId1"/>
    <p:sldMasterId id="2147483670" r:id="rId2"/>
  </p:sldMasterIdLst>
  <p:notesMasterIdLst>
    <p:notesMasterId r:id="rId32"/>
  </p:notesMasterIdLst>
  <p:sldIdLst>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5143500" type="screen16x9"/>
  <p:notesSz cx="6858000" cy="9144000"/>
  <p:embeddedFontLst>
    <p:embeddedFont>
      <p:font typeface="Calibri" panose="020F0502020204030204" pitchFamily="34" charset="0"/>
      <p:regular r:id="rId33"/>
      <p:bold r:id="rId34"/>
      <p:italic r:id="rId35"/>
      <p:boldItalic r:id="rId36"/>
    </p:embeddedFont>
    <p:embeddedFont>
      <p:font typeface="Gill Sans" panose="020B0502020104020203" pitchFamily="34" charset="-79"/>
      <p:regular r:id="rId37"/>
      <p:bold r:id="rId38"/>
    </p:embeddedFont>
    <p:embeddedFont>
      <p:font typeface="Inter" panose="02000503000000020004" pitchFamily="2" charset="0"/>
      <p:regular r:id="rId39"/>
      <p:bold r:id="rId40"/>
    </p:embeddedFont>
    <p:embeddedFont>
      <p:font typeface="Inter ExtraBold" panose="02000503000000020004" pitchFamily="2" charset="0"/>
      <p:regular r:id="rId41"/>
      <p:bold r:id="rId42"/>
    </p:embeddedFont>
    <p:embeddedFont>
      <p:font typeface="Lato" panose="020F0502020204030203" pitchFamily="3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mriti Sanjay-gopal" initials="" lastIdx="19"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53E7E08-635B-4C54-B5FC-936AF25DE5FE}">
  <a:tblStyle styleId="{753E7E08-635B-4C54-B5FC-936AF25DE5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75"/>
  </p:normalViewPr>
  <p:slideViewPr>
    <p:cSldViewPr snapToGrid="0">
      <p:cViewPr varScale="1">
        <p:scale>
          <a:sx n="148" d="100"/>
          <a:sy n="148" d="100"/>
        </p:scale>
        <p:origin x="60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7.fntdata"/><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8.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4.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3-02-21T20:04:34.285" idx="1">
    <p:pos x="6000" y="0"/>
    <p:text>Kyra</p:text>
  </p:cm>
</p:cmLst>
</file>

<file path=ppt/comments/comment10.xml><?xml version="1.0" encoding="utf-8"?>
<p:cmLst xmlns:a="http://schemas.openxmlformats.org/drawingml/2006/main" xmlns:r="http://schemas.openxmlformats.org/officeDocument/2006/relationships" xmlns:p="http://schemas.openxmlformats.org/presentationml/2006/main">
  <p:cm authorId="0" dt="2023-02-21T20:02:50.454" idx="11">
    <p:pos x="6000" y="0"/>
    <p:text>Smriti</p:text>
  </p:cm>
</p:cmLst>
</file>

<file path=ppt/comments/comment11.xml><?xml version="1.0" encoding="utf-8"?>
<p:cmLst xmlns:a="http://schemas.openxmlformats.org/drawingml/2006/main" xmlns:r="http://schemas.openxmlformats.org/officeDocument/2006/relationships" xmlns:p="http://schemas.openxmlformats.org/presentationml/2006/main">
  <p:cm authorId="0" dt="2023-02-21T20:29:45.496" idx="12">
    <p:pos x="6000" y="0"/>
    <p:text>Smriti</p:text>
  </p:cm>
</p:cmLst>
</file>

<file path=ppt/comments/comment12.xml><?xml version="1.0" encoding="utf-8"?>
<p:cmLst xmlns:a="http://schemas.openxmlformats.org/drawingml/2006/main" xmlns:r="http://schemas.openxmlformats.org/officeDocument/2006/relationships" xmlns:p="http://schemas.openxmlformats.org/presentationml/2006/main">
  <p:cm authorId="0" dt="2023-02-21T20:00:59.422" idx="13">
    <p:pos x="6000" y="0"/>
    <p:text>Jacob</p:text>
  </p:cm>
</p:cmLst>
</file>

<file path=ppt/comments/comment13.xml><?xml version="1.0" encoding="utf-8"?>
<p:cmLst xmlns:a="http://schemas.openxmlformats.org/drawingml/2006/main" xmlns:r="http://schemas.openxmlformats.org/officeDocument/2006/relationships" xmlns:p="http://schemas.openxmlformats.org/presentationml/2006/main">
  <p:cm authorId="0" dt="2023-02-21T20:01:04.711" idx="14">
    <p:pos x="6000" y="0"/>
    <p:text>Jacob</p:text>
  </p:cm>
</p:cmLst>
</file>

<file path=ppt/comments/comment14.xml><?xml version="1.0" encoding="utf-8"?>
<p:cmLst xmlns:a="http://schemas.openxmlformats.org/drawingml/2006/main" xmlns:r="http://schemas.openxmlformats.org/officeDocument/2006/relationships" xmlns:p="http://schemas.openxmlformats.org/presentationml/2006/main">
  <p:cm authorId="0" dt="2023-02-21T20:01:10.051" idx="15">
    <p:pos x="6000" y="0"/>
    <p:text>Jason</p:text>
  </p:cm>
</p:cmLst>
</file>

<file path=ppt/comments/comment15.xml><?xml version="1.0" encoding="utf-8"?>
<p:cmLst xmlns:a="http://schemas.openxmlformats.org/drawingml/2006/main" xmlns:r="http://schemas.openxmlformats.org/officeDocument/2006/relationships" xmlns:p="http://schemas.openxmlformats.org/presentationml/2006/main">
  <p:cm authorId="0" dt="2023-02-21T20:03:36.932" idx="16">
    <p:pos x="6000" y="0"/>
    <p:text>Jason</p:text>
  </p:cm>
</p:cmLst>
</file>

<file path=ppt/comments/comment16.xml><?xml version="1.0" encoding="utf-8"?>
<p:cmLst xmlns:a="http://schemas.openxmlformats.org/drawingml/2006/main" xmlns:r="http://schemas.openxmlformats.org/officeDocument/2006/relationships" xmlns:p="http://schemas.openxmlformats.org/presentationml/2006/main">
  <p:cm authorId="0" dt="2023-02-21T20:30:39.917" idx="17">
    <p:pos x="6000" y="0"/>
    <p:text>Jason</p:text>
  </p:cm>
</p:cmLst>
</file>

<file path=ppt/comments/comment17.xml><?xml version="1.0" encoding="utf-8"?>
<p:cmLst xmlns:a="http://schemas.openxmlformats.org/drawingml/2006/main" xmlns:r="http://schemas.openxmlformats.org/officeDocument/2006/relationships" xmlns:p="http://schemas.openxmlformats.org/presentationml/2006/main">
  <p:cm authorId="0" dt="2023-02-21T20:02:59.552" idx="18">
    <p:pos x="6000" y="0"/>
    <p:text>Gloria</p:text>
  </p:cm>
</p:cmLst>
</file>

<file path=ppt/comments/comment18.xml><?xml version="1.0" encoding="utf-8"?>
<p:cmLst xmlns:a="http://schemas.openxmlformats.org/drawingml/2006/main" xmlns:r="http://schemas.openxmlformats.org/officeDocument/2006/relationships" xmlns:p="http://schemas.openxmlformats.org/presentationml/2006/main">
  <p:cm authorId="0" dt="2023-02-21T20:03:23.773" idx="19">
    <p:pos x="6000" y="0"/>
    <p:text>Gloria</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3-02-21T20:04:24.897" idx="3">
    <p:pos x="6000" y="0"/>
    <p:text>Kyra</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23-02-21T20:04:20.253" idx="4">
    <p:pos x="6000" y="0"/>
    <p:text>Kyra</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23-02-21T20:04:15.406" idx="5">
    <p:pos x="6000" y="0"/>
    <p:text>Kyra</p:text>
  </p:cm>
</p:cmLst>
</file>

<file path=ppt/comments/comment5.xml><?xml version="1.0" encoding="utf-8"?>
<p:cmLst xmlns:a="http://schemas.openxmlformats.org/drawingml/2006/main" xmlns:r="http://schemas.openxmlformats.org/officeDocument/2006/relationships" xmlns:p="http://schemas.openxmlformats.org/presentationml/2006/main">
  <p:cm authorId="0" dt="2023-02-21T20:30:04.380" idx="6">
    <p:pos x="6000" y="0"/>
    <p:text>Kyra</p:text>
  </p:cm>
</p:cmLst>
</file>

<file path=ppt/comments/comment6.xml><?xml version="1.0" encoding="utf-8"?>
<p:cmLst xmlns:a="http://schemas.openxmlformats.org/drawingml/2006/main" xmlns:r="http://schemas.openxmlformats.org/officeDocument/2006/relationships" xmlns:p="http://schemas.openxmlformats.org/presentationml/2006/main">
  <p:cm authorId="0" dt="2023-02-21T20:01:25.781" idx="7">
    <p:pos x="6000" y="0"/>
    <p:text>Megha</p:text>
  </p:cm>
</p:cmLst>
</file>

<file path=ppt/comments/comment7.xml><?xml version="1.0" encoding="utf-8"?>
<p:cmLst xmlns:a="http://schemas.openxmlformats.org/drawingml/2006/main" xmlns:r="http://schemas.openxmlformats.org/officeDocument/2006/relationships" xmlns:p="http://schemas.openxmlformats.org/presentationml/2006/main">
  <p:cm authorId="0" dt="2023-02-21T20:01:32.235" idx="8">
    <p:pos x="6000" y="0"/>
    <p:text>Megha</p:text>
  </p:cm>
</p:cmLst>
</file>

<file path=ppt/comments/comment8.xml><?xml version="1.0" encoding="utf-8"?>
<p:cmLst xmlns:a="http://schemas.openxmlformats.org/drawingml/2006/main" xmlns:r="http://schemas.openxmlformats.org/officeDocument/2006/relationships" xmlns:p="http://schemas.openxmlformats.org/presentationml/2006/main">
  <p:cm authorId="0" dt="2023-02-21T20:01:37.470" idx="9">
    <p:pos x="6000" y="0"/>
    <p:text>Megha</p:text>
  </p:cm>
</p:cmLst>
</file>

<file path=ppt/comments/comment9.xml><?xml version="1.0" encoding="utf-8"?>
<p:cmLst xmlns:a="http://schemas.openxmlformats.org/drawingml/2006/main" xmlns:r="http://schemas.openxmlformats.org/officeDocument/2006/relationships" xmlns:p="http://schemas.openxmlformats.org/presentationml/2006/main">
  <p:cm authorId="0" dt="2023-02-21T20:02:41.987" idx="10">
    <p:pos x="6000" y="0"/>
    <p:text>Smriti</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85a8b010d2_2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g185a8b010d2_2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0366e739d6_0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By segmenting COOPs locations as part of either metro or non-metro communities, we found that the average daily impact of COVID on sales was almost 3x greater in metro communities compared to non-metro areas. </a:t>
            </a:r>
            <a:endParaRPr/>
          </a:p>
          <a:p>
            <a:pPr marL="0" lvl="0" indent="0" algn="l" rtl="0">
              <a:spcBef>
                <a:spcPts val="0"/>
              </a:spcBef>
              <a:spcAft>
                <a:spcPts val="0"/>
              </a:spcAft>
              <a:buNone/>
            </a:pPr>
            <a:endParaRPr/>
          </a:p>
          <a:p>
            <a:pPr marL="0" lvl="0" indent="0" algn="l" rtl="0">
              <a:spcBef>
                <a:spcPts val="0"/>
              </a:spcBef>
              <a:spcAft>
                <a:spcPts val="0"/>
              </a:spcAft>
              <a:buNone/>
            </a:pPr>
            <a:r>
              <a:rPr lang="en-GB"/>
              <a:t>In aggregate, given its respective share of the total store count, this means that metro COOP locations generated a total loss of 179M over the course of COVID, and their greater average daily impact can be attributed to factors such as increased COVID regulations in those areas. </a:t>
            </a:r>
            <a:endParaRPr/>
          </a:p>
          <a:p>
            <a:pPr marL="0" lvl="0" indent="0" algn="l" rtl="0">
              <a:spcBef>
                <a:spcPts val="0"/>
              </a:spcBef>
              <a:spcAft>
                <a:spcPts val="0"/>
              </a:spcAft>
              <a:buNone/>
            </a:pPr>
            <a:endParaRPr/>
          </a:p>
          <a:p>
            <a:pPr marL="0" lvl="0" indent="0" algn="l" rtl="0">
              <a:spcBef>
                <a:spcPts val="0"/>
              </a:spcBef>
              <a:spcAft>
                <a:spcPts val="0"/>
              </a:spcAft>
              <a:buNone/>
            </a:pPr>
            <a:r>
              <a:rPr lang="en-GB"/>
              <a:t>When examining the non-metro COOPs, we found that despite having a smaller store count, these areas account for a larger portion of the given dataset; quite simply, more COOPs are located in non-metro communities. Thus, despite their lower average daily losses, non-metro areas ultimately generated greater total losses as a result of COVID than non-metro communities. </a:t>
            </a:r>
            <a:endParaRPr/>
          </a:p>
          <a:p>
            <a:pPr marL="0" lvl="0" indent="0" algn="l" rtl="0">
              <a:spcBef>
                <a:spcPts val="0"/>
              </a:spcBef>
              <a:spcAft>
                <a:spcPts val="0"/>
              </a:spcAft>
              <a:buNone/>
            </a:pPr>
            <a:endParaRPr/>
          </a:p>
          <a:p>
            <a:pPr marL="0" lvl="0" indent="0" algn="l" rtl="0">
              <a:spcBef>
                <a:spcPts val="0"/>
              </a:spcBef>
              <a:spcAft>
                <a:spcPts val="0"/>
              </a:spcAft>
              <a:buNone/>
            </a:pPr>
            <a:r>
              <a:rPr lang="en-GB"/>
              <a:t>When it comes to combining both of our segmentation analyses, it appears that McDonalds has more metro hubs in the Midwest (in areas such as Chicago, Ohio, and Michigan). These areas, on average, suffered smaller losses, but ended up aggregating to a larger total loss impact from COVID compared to non-metro McDonalds locations in the West.</a:t>
            </a:r>
            <a:endParaRPr>
              <a:solidFill>
                <a:srgbClr val="171616"/>
              </a:solidFill>
              <a:latin typeface="Inter"/>
              <a:ea typeface="Inter"/>
              <a:cs typeface="Inter"/>
              <a:sym typeface="Inter"/>
            </a:endParaRPr>
          </a:p>
          <a:p>
            <a:pPr marL="0" lvl="0" indent="0" algn="l" rtl="0">
              <a:spcBef>
                <a:spcPts val="0"/>
              </a:spcBef>
              <a:spcAft>
                <a:spcPts val="0"/>
              </a:spcAft>
              <a:buNone/>
            </a:pPr>
            <a:endParaRPr/>
          </a:p>
        </p:txBody>
      </p:sp>
      <p:sp>
        <p:nvSpPr>
          <p:cNvPr id="443" name="Google Shape;443;g20366e739d6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0366e739d6_0_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Now that we have understood the overall impact of COVID on sales and examined the differences in impact across COOPs, I will pass it on to Jacob to address the influence of advertisement campaigns on sales. </a:t>
            </a:r>
            <a:endParaRPr/>
          </a:p>
        </p:txBody>
      </p:sp>
      <p:sp>
        <p:nvSpPr>
          <p:cNvPr id="473" name="Google Shape;473;g20366e739d6_0_73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20366e739d6_0_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9" name="Google Shape;479;g20366e739d6_0_8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20e73a2c5b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5" name="Google Shape;515;g20e73a2c5b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85a8b010d2_2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0" name="Google Shape;550;g185a8b010d2_2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20f9da36964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0" name="Google Shape;580;g20f9da36964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20366e739d6_0_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9" name="Google Shape;609;g20366e739d6_0_74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185a8b010d2_2_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5" name="Google Shape;615;g185a8b010d2_2_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185a8b010d2_2_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8" name="Google Shape;668;g185a8b010d2_2_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20366e739d6_0_7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2" name="Google Shape;682;g20366e739d6_0_74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85a8b010d2_2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g185a8b010d2_2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185a8b010d2_2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8" name="Google Shape;688;g185a8b010d2_2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20847d2c6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9" name="Google Shape;719;g20847d2c68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185a8b010d2_2_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4" name="Google Shape;744;g185a8b010d2_2_6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20847d2c685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2" name="Google Shape;782;g20847d2c685_0_4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20366e739d6_0_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7" name="Google Shape;797;g20366e739d6_0_76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20847d2c685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7" name="Google Shape;827;g20847d2c685_0_18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4316a8814b66d61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9" name="Google Shape;859;g4316a8814b66d612_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20847d2c685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0" name="Google Shape;870;g20847d2c685_0_29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20847d2c685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6" name="Google Shape;916;g20847d2c685_0_2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g20847d2c685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3" name="Google Shape;933;g20847d2c685_0_35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85a8b010d2_2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g185a8b010d2_2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0366e739d6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20366e739d6_0_7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0366e739d6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1" name="Google Shape;281;g20366e739d6_0_5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85a8b010d2_2_7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7" name="Google Shape;287;g185a8b010d2_2_7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dd4d1215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2" name="Google Shape;342;g1dd4d1215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185a8b010d2_2_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Appendix: Add additional segmentation considerations</a:t>
            </a:r>
            <a:endParaRPr/>
          </a:p>
          <a:p>
            <a:pPr marL="0" lvl="0" indent="0" algn="l" rtl="0">
              <a:spcBef>
                <a:spcPts val="0"/>
              </a:spcBef>
              <a:spcAft>
                <a:spcPts val="0"/>
              </a:spcAft>
              <a:buNone/>
            </a:pPr>
            <a:endParaRPr/>
          </a:p>
        </p:txBody>
      </p:sp>
      <p:sp>
        <p:nvSpPr>
          <p:cNvPr id="364" name="Google Shape;364;g185a8b010d2_2_8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0f9da3696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Thank you, Megha. </a:t>
            </a:r>
            <a:endParaRPr/>
          </a:p>
          <a:p>
            <a:pPr marL="0" lvl="0" indent="0" algn="l" rtl="0">
              <a:spcBef>
                <a:spcPts val="0"/>
              </a:spcBef>
              <a:spcAft>
                <a:spcPts val="0"/>
              </a:spcAft>
              <a:buNone/>
            </a:pPr>
            <a:endParaRPr/>
          </a:p>
          <a:p>
            <a:pPr marL="0" lvl="0" indent="0" algn="l" rtl="0">
              <a:spcBef>
                <a:spcPts val="0"/>
              </a:spcBef>
              <a:spcAft>
                <a:spcPts val="0"/>
              </a:spcAft>
              <a:buNone/>
            </a:pPr>
            <a:r>
              <a:rPr lang="en-GB"/>
              <a:t>So now, as we examine the results of our assessment of COVID on Total Sales by Region, we can see that the West and Midwest had the greatest losses, with $167M and $106M lost, respectively. Overall, the Northeast had very little loss, and as we will examine on the next slide, we thought this could be due to the location of stores in that region.</a:t>
            </a:r>
            <a:endParaRPr/>
          </a:p>
          <a:p>
            <a:pPr marL="0" lvl="0" indent="0" algn="l" rtl="0">
              <a:spcBef>
                <a:spcPts val="0"/>
              </a:spcBef>
              <a:spcAft>
                <a:spcPts val="0"/>
              </a:spcAft>
              <a:buNone/>
            </a:pPr>
            <a:endParaRPr/>
          </a:p>
          <a:p>
            <a:pPr marL="0" lvl="0" indent="0" algn="l" rtl="0">
              <a:spcBef>
                <a:spcPts val="0"/>
              </a:spcBef>
              <a:spcAft>
                <a:spcPts val="0"/>
              </a:spcAft>
              <a:buNone/>
            </a:pPr>
            <a:r>
              <a:rPr lang="en-GB"/>
              <a:t>Next, we chose to analyze average daily losses, and found that surprisingly, the Midwest suffered the most losses by far. As you can see in this graph, despite being dwarfed by the West in terms of total losses, the Midwest’s average daily losses are more than double that of the West. </a:t>
            </a:r>
            <a:endParaRPr/>
          </a:p>
          <a:p>
            <a:pPr marL="0" lvl="0" indent="0" algn="l" rtl="0">
              <a:spcBef>
                <a:spcPts val="0"/>
              </a:spcBef>
              <a:spcAft>
                <a:spcPts val="0"/>
              </a:spcAft>
              <a:buNone/>
            </a:pPr>
            <a:endParaRPr/>
          </a:p>
          <a:p>
            <a:pPr marL="0" lvl="0" indent="0" algn="l" rtl="0">
              <a:spcBef>
                <a:spcPts val="0"/>
              </a:spcBef>
              <a:spcAft>
                <a:spcPts val="0"/>
              </a:spcAft>
              <a:buNone/>
            </a:pPr>
            <a:r>
              <a:rPr lang="en-GB"/>
              <a:t>Thus, from this regional segmentation analysis, we found that while the Midwest suffered the most daily losses during COVID, the West accounted for the largest total losses. When it comes to examining why the West was able to reduce their average daily losses, we chose to analyze the data through metro versus non-metro community segmentation. </a:t>
            </a:r>
            <a:endParaRPr/>
          </a:p>
        </p:txBody>
      </p:sp>
      <p:sp>
        <p:nvSpPr>
          <p:cNvPr id="402" name="Google Shape;402;g20f9da3696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56"/>
        <p:cNvGrpSpPr/>
        <p:nvPr/>
      </p:nvGrpSpPr>
      <p:grpSpPr>
        <a:xfrm>
          <a:off x="0" y="0"/>
          <a:ext cx="0" cy="0"/>
          <a:chOff x="0" y="0"/>
          <a:chExt cx="0" cy="0"/>
        </a:xfrm>
      </p:grpSpPr>
      <p:sp>
        <p:nvSpPr>
          <p:cNvPr id="57" name="Google Shape;57;p14"/>
          <p:cNvSpPr>
            <a:spLocks noGrp="1"/>
          </p:cNvSpPr>
          <p:nvPr>
            <p:ph type="pic" idx="2"/>
          </p:nvPr>
        </p:nvSpPr>
        <p:spPr>
          <a:xfrm>
            <a:off x="5729386" y="499755"/>
            <a:ext cx="2996705" cy="4145187"/>
          </a:xfrm>
          <a:prstGeom prst="rect">
            <a:avLst/>
          </a:prstGeom>
          <a:noFill/>
          <a:ln>
            <a:noFill/>
          </a:ln>
        </p:spPr>
      </p:sp>
      <p:sp>
        <p:nvSpPr>
          <p:cNvPr id="58" name="Google Shape;58;p14"/>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59"/>
        <p:cNvGrpSpPr/>
        <p:nvPr/>
      </p:nvGrpSpPr>
      <p:grpSpPr>
        <a:xfrm>
          <a:off x="0" y="0"/>
          <a:ext cx="0" cy="0"/>
          <a:chOff x="0" y="0"/>
          <a:chExt cx="0" cy="0"/>
        </a:xfrm>
      </p:grpSpPr>
      <p:sp>
        <p:nvSpPr>
          <p:cNvPr id="60" name="Google Shape;60;p15"/>
          <p:cNvSpPr>
            <a:spLocks noGrp="1"/>
          </p:cNvSpPr>
          <p:nvPr>
            <p:ph type="pic" idx="2"/>
          </p:nvPr>
        </p:nvSpPr>
        <p:spPr>
          <a:xfrm>
            <a:off x="485774" y="460343"/>
            <a:ext cx="8172450" cy="2272619"/>
          </a:xfrm>
          <a:prstGeom prst="rect">
            <a:avLst/>
          </a:prstGeom>
          <a:noFill/>
          <a:ln>
            <a:noFill/>
          </a:ln>
        </p:spPr>
      </p:sp>
      <p:sp>
        <p:nvSpPr>
          <p:cNvPr id="61" name="Google Shape;61;p15"/>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62"/>
        <p:cNvGrpSpPr/>
        <p:nvPr/>
      </p:nvGrpSpPr>
      <p:grpSpPr>
        <a:xfrm>
          <a:off x="0" y="0"/>
          <a:ext cx="0" cy="0"/>
          <a:chOff x="0" y="0"/>
          <a:chExt cx="0" cy="0"/>
        </a:xfrm>
      </p:grpSpPr>
      <p:sp>
        <p:nvSpPr>
          <p:cNvPr id="63" name="Google Shape;63;p16"/>
          <p:cNvSpPr>
            <a:spLocks noGrp="1"/>
          </p:cNvSpPr>
          <p:nvPr>
            <p:ph type="pic" idx="2"/>
          </p:nvPr>
        </p:nvSpPr>
        <p:spPr>
          <a:xfrm>
            <a:off x="485775" y="499755"/>
            <a:ext cx="2996705" cy="4145187"/>
          </a:xfrm>
          <a:prstGeom prst="rect">
            <a:avLst/>
          </a:prstGeom>
          <a:noFill/>
          <a:ln>
            <a:noFill/>
          </a:ln>
        </p:spPr>
      </p:sp>
      <p:sp>
        <p:nvSpPr>
          <p:cNvPr id="64" name="Google Shape;64;p16"/>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65"/>
        <p:cNvGrpSpPr/>
        <p:nvPr/>
      </p:nvGrpSpPr>
      <p:grpSpPr>
        <a:xfrm>
          <a:off x="0" y="0"/>
          <a:ext cx="0" cy="0"/>
          <a:chOff x="0" y="0"/>
          <a:chExt cx="0" cy="0"/>
        </a:xfrm>
      </p:grpSpPr>
      <p:sp>
        <p:nvSpPr>
          <p:cNvPr id="66" name="Google Shape;66;p17"/>
          <p:cNvSpPr>
            <a:spLocks noGrp="1"/>
          </p:cNvSpPr>
          <p:nvPr>
            <p:ph type="pic" idx="2"/>
          </p:nvPr>
        </p:nvSpPr>
        <p:spPr>
          <a:xfrm>
            <a:off x="485776" y="699895"/>
            <a:ext cx="1735931" cy="1735931"/>
          </a:xfrm>
          <a:prstGeom prst="rect">
            <a:avLst/>
          </a:prstGeom>
          <a:noFill/>
          <a:ln>
            <a:noFill/>
          </a:ln>
        </p:spPr>
      </p:sp>
      <p:sp>
        <p:nvSpPr>
          <p:cNvPr id="67" name="Google Shape;67;p17"/>
          <p:cNvSpPr>
            <a:spLocks noGrp="1"/>
          </p:cNvSpPr>
          <p:nvPr>
            <p:ph type="pic" idx="3"/>
          </p:nvPr>
        </p:nvSpPr>
        <p:spPr>
          <a:xfrm>
            <a:off x="485776" y="2764826"/>
            <a:ext cx="1735931" cy="1735931"/>
          </a:xfrm>
          <a:prstGeom prst="rect">
            <a:avLst/>
          </a:prstGeom>
          <a:noFill/>
          <a:ln>
            <a:noFill/>
          </a:ln>
        </p:spPr>
      </p:sp>
      <p:sp>
        <p:nvSpPr>
          <p:cNvPr id="68" name="Google Shape;68;p17"/>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69"/>
        <p:cNvGrpSpPr/>
        <p:nvPr/>
      </p:nvGrpSpPr>
      <p:grpSpPr>
        <a:xfrm>
          <a:off x="0" y="0"/>
          <a:ext cx="0" cy="0"/>
          <a:chOff x="0" y="0"/>
          <a:chExt cx="0" cy="0"/>
        </a:xfrm>
      </p:grpSpPr>
      <p:sp>
        <p:nvSpPr>
          <p:cNvPr id="70" name="Google Shape;70;p18"/>
          <p:cNvSpPr>
            <a:spLocks noGrp="1"/>
          </p:cNvSpPr>
          <p:nvPr>
            <p:ph type="pic" idx="2"/>
          </p:nvPr>
        </p:nvSpPr>
        <p:spPr>
          <a:xfrm>
            <a:off x="3978945" y="498559"/>
            <a:ext cx="1198694" cy="1198694"/>
          </a:xfrm>
          <a:prstGeom prst="rect">
            <a:avLst/>
          </a:prstGeom>
          <a:noFill/>
          <a:ln>
            <a:noFill/>
          </a:ln>
        </p:spPr>
      </p:sp>
      <p:sp>
        <p:nvSpPr>
          <p:cNvPr id="71" name="Google Shape;71;p18"/>
          <p:cNvSpPr>
            <a:spLocks noGrp="1"/>
          </p:cNvSpPr>
          <p:nvPr>
            <p:ph type="pic" idx="3"/>
          </p:nvPr>
        </p:nvSpPr>
        <p:spPr>
          <a:xfrm>
            <a:off x="3978945" y="1971806"/>
            <a:ext cx="1198694" cy="1198694"/>
          </a:xfrm>
          <a:prstGeom prst="rect">
            <a:avLst/>
          </a:prstGeom>
          <a:noFill/>
          <a:ln>
            <a:noFill/>
          </a:ln>
        </p:spPr>
      </p:sp>
      <p:sp>
        <p:nvSpPr>
          <p:cNvPr id="72" name="Google Shape;72;p18"/>
          <p:cNvSpPr>
            <a:spLocks noGrp="1"/>
          </p:cNvSpPr>
          <p:nvPr>
            <p:ph type="pic" idx="4"/>
          </p:nvPr>
        </p:nvSpPr>
        <p:spPr>
          <a:xfrm>
            <a:off x="3978945" y="3445052"/>
            <a:ext cx="1198694" cy="1198694"/>
          </a:xfrm>
          <a:prstGeom prst="rect">
            <a:avLst/>
          </a:prstGeom>
          <a:noFill/>
          <a:ln>
            <a:noFill/>
          </a:ln>
        </p:spPr>
      </p:sp>
      <p:sp>
        <p:nvSpPr>
          <p:cNvPr id="73" name="Google Shape;73;p18"/>
          <p:cNvSpPr>
            <a:spLocks noGrp="1"/>
          </p:cNvSpPr>
          <p:nvPr>
            <p:ph type="pic" idx="5"/>
          </p:nvPr>
        </p:nvSpPr>
        <p:spPr>
          <a:xfrm>
            <a:off x="1345882" y="1930696"/>
            <a:ext cx="1198694" cy="1198694"/>
          </a:xfrm>
          <a:prstGeom prst="rect">
            <a:avLst/>
          </a:prstGeom>
          <a:noFill/>
          <a:ln>
            <a:noFill/>
          </a:ln>
        </p:spPr>
      </p:sp>
      <p:sp>
        <p:nvSpPr>
          <p:cNvPr id="74" name="Google Shape;74;p18"/>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t" anchorCtr="0">
            <a:noAutofit/>
          </a:bodyPr>
          <a:lstStyle>
            <a:lvl1pPr lvl="0">
              <a:buNone/>
              <a:defRPr sz="1300">
                <a:solidFill>
                  <a:schemeClr val="dk1"/>
                </a:solidFill>
              </a:defRPr>
            </a:lvl1pPr>
            <a:lvl2pPr lvl="1">
              <a:buNone/>
              <a:defRPr sz="1300">
                <a:solidFill>
                  <a:schemeClr val="dk1"/>
                </a:solidFill>
              </a:defRPr>
            </a:lvl2pPr>
            <a:lvl3pPr lvl="2">
              <a:buNone/>
              <a:defRPr sz="1300">
                <a:solidFill>
                  <a:schemeClr val="dk1"/>
                </a:solidFill>
              </a:defRPr>
            </a:lvl3pPr>
            <a:lvl4pPr lvl="3">
              <a:buNone/>
              <a:defRPr sz="1300">
                <a:solidFill>
                  <a:schemeClr val="dk1"/>
                </a:solidFill>
              </a:defRPr>
            </a:lvl4pPr>
            <a:lvl5pPr lvl="4">
              <a:buNone/>
              <a:defRPr sz="1300">
                <a:solidFill>
                  <a:schemeClr val="dk1"/>
                </a:solidFill>
              </a:defRPr>
            </a:lvl5pPr>
            <a:lvl6pPr lvl="5">
              <a:buNone/>
              <a:defRPr sz="1300">
                <a:solidFill>
                  <a:schemeClr val="dk1"/>
                </a:solidFill>
              </a:defRPr>
            </a:lvl6pPr>
            <a:lvl7pPr lvl="6">
              <a:buNone/>
              <a:defRPr sz="1300">
                <a:solidFill>
                  <a:schemeClr val="dk1"/>
                </a:solidFill>
              </a:defRPr>
            </a:lvl7pPr>
            <a:lvl8pPr lvl="7">
              <a:buNone/>
              <a:defRPr sz="1300">
                <a:solidFill>
                  <a:schemeClr val="dk1"/>
                </a:solidFill>
              </a:defRPr>
            </a:lvl8pPr>
            <a:lvl9pPr lvl="8">
              <a:buNone/>
              <a:defRPr sz="1300">
                <a:solidFill>
                  <a:schemeClr val="dk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Title and Content" type="obj">
  <p:cSld name="OBJECT">
    <p:spTree>
      <p:nvGrpSpPr>
        <p:cNvPr id="1" name="Shape 75"/>
        <p:cNvGrpSpPr/>
        <p:nvPr/>
      </p:nvGrpSpPr>
      <p:grpSpPr>
        <a:xfrm>
          <a:off x="0" y="0"/>
          <a:ext cx="0" cy="0"/>
          <a:chOff x="0" y="0"/>
          <a:chExt cx="0" cy="0"/>
        </a:xfrm>
      </p:grpSpPr>
      <p:sp>
        <p:nvSpPr>
          <p:cNvPr id="76" name="Google Shape;76;p1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7" name="Google Shape;77;p19"/>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8" name="Google Shape;78;p1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9" name="Google Shape;79;p1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0" name="Google Shape;80;p1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1"/>
        <p:cNvGrpSpPr/>
        <p:nvPr/>
      </p:nvGrpSpPr>
      <p:grpSpPr>
        <a:xfrm>
          <a:off x="0" y="0"/>
          <a:ext cx="0" cy="0"/>
          <a:chOff x="0" y="0"/>
          <a:chExt cx="0" cy="0"/>
        </a:xfrm>
      </p:grpSpPr>
      <p:sp>
        <p:nvSpPr>
          <p:cNvPr id="82" name="Google Shape;82;p20"/>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3" name="Google Shape;83;p20"/>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84" name="Google Shape;84;p20"/>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85" name="Google Shape;85;p2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6" name="Google Shape;86;p2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7" name="Google Shape;87;p2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8"/>
        <p:cNvGrpSpPr/>
        <p:nvPr/>
      </p:nvGrpSpPr>
      <p:grpSpPr>
        <a:xfrm>
          <a:off x="0" y="0"/>
          <a:ext cx="0" cy="0"/>
          <a:chOff x="0" y="0"/>
          <a:chExt cx="0" cy="0"/>
        </a:xfrm>
      </p:grpSpPr>
      <p:sp>
        <p:nvSpPr>
          <p:cNvPr id="89" name="Google Shape;89;p21"/>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0" name="Google Shape;90;p21"/>
          <p:cNvSpPr>
            <a:spLocks noGrp="1"/>
          </p:cNvSpPr>
          <p:nvPr>
            <p:ph type="pic" idx="2"/>
          </p:nvPr>
        </p:nvSpPr>
        <p:spPr>
          <a:xfrm>
            <a:off x="3887391" y="740569"/>
            <a:ext cx="4629150" cy="3655219"/>
          </a:xfrm>
          <a:prstGeom prst="rect">
            <a:avLst/>
          </a:prstGeom>
          <a:noFill/>
          <a:ln>
            <a:noFill/>
          </a:ln>
        </p:spPr>
      </p:sp>
      <p:sp>
        <p:nvSpPr>
          <p:cNvPr id="91" name="Google Shape;91;p21"/>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92" name="Google Shape;92;p2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3" name="Google Shape;93;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4" name="Google Shape;94;p2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5"/>
        <p:cNvGrpSpPr/>
        <p:nvPr/>
      </p:nvGrpSpPr>
      <p:grpSpPr>
        <a:xfrm>
          <a:off x="0" y="0"/>
          <a:ext cx="0" cy="0"/>
          <a:chOff x="0" y="0"/>
          <a:chExt cx="0" cy="0"/>
        </a:xfrm>
      </p:grpSpPr>
      <p:sp>
        <p:nvSpPr>
          <p:cNvPr id="96" name="Google Shape;96;p22"/>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7" name="Google Shape;97;p22"/>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8" name="Google Shape;98;p2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9" name="Google Shape;99;p2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0" name="Google Shape;100;p2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01"/>
        <p:cNvGrpSpPr/>
        <p:nvPr/>
      </p:nvGrpSpPr>
      <p:grpSpPr>
        <a:xfrm>
          <a:off x="0" y="0"/>
          <a:ext cx="0" cy="0"/>
          <a:chOff x="0" y="0"/>
          <a:chExt cx="0" cy="0"/>
        </a:xfrm>
      </p:grpSpPr>
      <p:sp>
        <p:nvSpPr>
          <p:cNvPr id="102" name="Google Shape;102;p23"/>
          <p:cNvSpPr txBox="1">
            <a:spLocks noGrp="1"/>
          </p:cNvSpPr>
          <p:nvPr>
            <p:ph type="title"/>
          </p:nvPr>
        </p:nvSpPr>
        <p:spPr>
          <a:xfrm rot="5400000">
            <a:off x="5350073" y="1467445"/>
            <a:ext cx="4358879" cy="19716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3" name="Google Shape;103;p23"/>
          <p:cNvSpPr txBox="1">
            <a:spLocks noGrp="1"/>
          </p:cNvSpPr>
          <p:nvPr>
            <p:ph type="body" idx="1"/>
          </p:nvPr>
        </p:nvSpPr>
        <p:spPr>
          <a:xfrm rot="5400000">
            <a:off x="1349573" y="-447080"/>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04" name="Google Shape;104;p2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5" name="Google Shape;105;p2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6" name="Google Shape;106;p2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comments" Target="../comments/comment10.xm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comments" Target="../comments/commen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comments" Target="../comments/commen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comments" Target="../comments/comment13.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comments" Target="../comments/comment14.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comments" Target="../comments/comment15.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comments" Target="../comments/comment16.xml"/></Relationships>
</file>

<file path=ppt/slides/_rels/slide17.xml.rels><?xml version="1.0" encoding="UTF-8" standalone="yes"?>
<Relationships xmlns="http://schemas.openxmlformats.org/package/2006/relationships"><Relationship Id="rId8" Type="http://schemas.openxmlformats.org/officeDocument/2006/relationships/comments" Target="../comments/comment17.xml"/><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comments" Target="../comments/commen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comments" Target="../comments/comment2.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comments" Target="../comments/commen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comments" Target="../comments/comment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comments" Target="../comments/comment5.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comments" Target="../comments/comment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comments" Target="../comments/comment7.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comments" Target="../comments/comment8.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comments" Target="../comments/comment9.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4"/>
          <p:cNvSpPr/>
          <p:nvPr/>
        </p:nvSpPr>
        <p:spPr>
          <a:xfrm>
            <a:off x="-71400" y="-48800"/>
            <a:ext cx="9215400" cy="2620500"/>
          </a:xfrm>
          <a:prstGeom prst="rect">
            <a:avLst/>
          </a:prstGeom>
          <a:solidFill>
            <a:srgbClr val="E5010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pic>
        <p:nvPicPr>
          <p:cNvPr id="112" name="Google Shape;112;p24"/>
          <p:cNvPicPr preferRelativeResize="0"/>
          <p:nvPr/>
        </p:nvPicPr>
        <p:blipFill rotWithShape="1">
          <a:blip r:embed="rId3">
            <a:alphaModFix/>
          </a:blip>
          <a:srcRect/>
          <a:stretch/>
        </p:blipFill>
        <p:spPr>
          <a:xfrm>
            <a:off x="3983725" y="299450"/>
            <a:ext cx="1176550" cy="1028649"/>
          </a:xfrm>
          <a:prstGeom prst="rect">
            <a:avLst/>
          </a:prstGeom>
          <a:noFill/>
          <a:ln>
            <a:noFill/>
          </a:ln>
        </p:spPr>
      </p:pic>
      <p:grpSp>
        <p:nvGrpSpPr>
          <p:cNvPr id="113" name="Google Shape;113;p24"/>
          <p:cNvGrpSpPr/>
          <p:nvPr/>
        </p:nvGrpSpPr>
        <p:grpSpPr>
          <a:xfrm>
            <a:off x="1878859" y="1543700"/>
            <a:ext cx="5386290" cy="2521260"/>
            <a:chOff x="4453068" y="1877224"/>
            <a:chExt cx="7181720" cy="2951950"/>
          </a:xfrm>
        </p:grpSpPr>
        <p:sp>
          <p:nvSpPr>
            <p:cNvPr id="114" name="Google Shape;114;p24"/>
            <p:cNvSpPr/>
            <p:nvPr/>
          </p:nvSpPr>
          <p:spPr>
            <a:xfrm>
              <a:off x="4453068" y="1877224"/>
              <a:ext cx="142126" cy="151601"/>
            </a:xfrm>
            <a:prstGeom prst="triangle">
              <a:avLst>
                <a:gd name="adj" fmla="val 100000"/>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15" name="Google Shape;115;p24"/>
            <p:cNvSpPr/>
            <p:nvPr/>
          </p:nvSpPr>
          <p:spPr>
            <a:xfrm>
              <a:off x="4591182" y="1877225"/>
              <a:ext cx="7043606" cy="2800348"/>
            </a:xfrm>
            <a:prstGeom prst="rect">
              <a:avLst/>
            </a:prstGeom>
            <a:solidFill>
              <a:schemeClr val="lt1"/>
            </a:solidFill>
            <a:ln w="25400" cap="flat" cmpd="sng">
              <a:solidFill>
                <a:srgbClr val="17161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16" name="Google Shape;116;p24"/>
            <p:cNvSpPr/>
            <p:nvPr/>
          </p:nvSpPr>
          <p:spPr>
            <a:xfrm>
              <a:off x="4453069" y="2028826"/>
              <a:ext cx="7043606" cy="2800348"/>
            </a:xfrm>
            <a:prstGeom prst="rect">
              <a:avLst/>
            </a:prstGeom>
            <a:solidFill>
              <a:schemeClr val="lt1"/>
            </a:solidFill>
            <a:ln w="25400" cap="flat" cmpd="sng">
              <a:solidFill>
                <a:srgbClr val="17161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cxnSp>
          <p:nvCxnSpPr>
            <p:cNvPr id="117" name="Google Shape;117;p24"/>
            <p:cNvCxnSpPr/>
            <p:nvPr/>
          </p:nvCxnSpPr>
          <p:spPr>
            <a:xfrm flipH="1">
              <a:off x="4453069" y="1877225"/>
              <a:ext cx="138113" cy="151601"/>
            </a:xfrm>
            <a:prstGeom prst="straightConnector1">
              <a:avLst/>
            </a:prstGeom>
            <a:noFill/>
            <a:ln w="25400" cap="flat" cmpd="sng">
              <a:solidFill>
                <a:srgbClr val="171616"/>
              </a:solidFill>
              <a:prstDash val="solid"/>
              <a:miter lim="800000"/>
              <a:headEnd type="none" w="sm" len="sm"/>
              <a:tailEnd type="none" w="sm" len="sm"/>
            </a:ln>
          </p:spPr>
        </p:cxnSp>
        <p:cxnSp>
          <p:nvCxnSpPr>
            <p:cNvPr id="118" name="Google Shape;118;p24"/>
            <p:cNvCxnSpPr/>
            <p:nvPr/>
          </p:nvCxnSpPr>
          <p:spPr>
            <a:xfrm flipH="1">
              <a:off x="11496674" y="1877225"/>
              <a:ext cx="138113" cy="151601"/>
            </a:xfrm>
            <a:prstGeom prst="straightConnector1">
              <a:avLst/>
            </a:prstGeom>
            <a:noFill/>
            <a:ln w="25400" cap="flat" cmpd="sng">
              <a:solidFill>
                <a:srgbClr val="171616"/>
              </a:solidFill>
              <a:prstDash val="solid"/>
              <a:miter lim="800000"/>
              <a:headEnd type="none" w="sm" len="sm"/>
              <a:tailEnd type="none" w="sm" len="sm"/>
            </a:ln>
          </p:spPr>
        </p:cxnSp>
        <p:cxnSp>
          <p:nvCxnSpPr>
            <p:cNvPr id="119" name="Google Shape;119;p24"/>
            <p:cNvCxnSpPr/>
            <p:nvPr/>
          </p:nvCxnSpPr>
          <p:spPr>
            <a:xfrm flipH="1">
              <a:off x="11496675" y="4677573"/>
              <a:ext cx="138113" cy="151601"/>
            </a:xfrm>
            <a:prstGeom prst="straightConnector1">
              <a:avLst/>
            </a:prstGeom>
            <a:noFill/>
            <a:ln w="25400" cap="flat" cmpd="sng">
              <a:solidFill>
                <a:srgbClr val="171616"/>
              </a:solidFill>
              <a:prstDash val="solid"/>
              <a:miter lim="800000"/>
              <a:headEnd type="none" w="sm" len="sm"/>
              <a:tailEnd type="none" w="sm" len="sm"/>
            </a:ln>
          </p:spPr>
        </p:cxnSp>
      </p:grpSp>
      <p:sp>
        <p:nvSpPr>
          <p:cNvPr id="120" name="Google Shape;120;p24"/>
          <p:cNvSpPr txBox="1"/>
          <p:nvPr/>
        </p:nvSpPr>
        <p:spPr>
          <a:xfrm>
            <a:off x="1996350" y="1692225"/>
            <a:ext cx="5151300" cy="1962045"/>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GB" sz="3700" b="0" i="0" u="none" strike="noStrike" cap="none" dirty="0">
                <a:solidFill>
                  <a:srgbClr val="171616"/>
                </a:solidFill>
                <a:latin typeface="Inter ExtraBold"/>
                <a:ea typeface="Inter ExtraBold"/>
                <a:cs typeface="Inter ExtraBold"/>
                <a:sym typeface="Inter ExtraBold"/>
              </a:rPr>
              <a:t>McDonald’s</a:t>
            </a:r>
            <a:r>
              <a:rPr lang="en-GB" sz="3700" dirty="0">
                <a:solidFill>
                  <a:srgbClr val="171616"/>
                </a:solidFill>
                <a:latin typeface="Inter ExtraBold"/>
                <a:ea typeface="Inter ExtraBold"/>
                <a:cs typeface="Inter ExtraBold"/>
                <a:sym typeface="Inter ExtraBold"/>
              </a:rPr>
              <a:t> Data Analytics Capstone</a:t>
            </a:r>
            <a:endParaRPr sz="3700" b="0" i="0" u="none" strike="noStrike" cap="none" dirty="0">
              <a:solidFill>
                <a:srgbClr val="171616"/>
              </a:solidFill>
              <a:latin typeface="Inter ExtraBold"/>
              <a:ea typeface="Inter ExtraBold"/>
              <a:cs typeface="Inter ExtraBold"/>
              <a:sym typeface="Inter ExtraBold"/>
            </a:endParaRPr>
          </a:p>
          <a:p>
            <a:pPr marL="0" marR="0" lvl="0" indent="0" algn="ctr" rtl="0">
              <a:spcBef>
                <a:spcPts val="0"/>
              </a:spcBef>
              <a:spcAft>
                <a:spcPts val="0"/>
              </a:spcAft>
              <a:buNone/>
            </a:pPr>
            <a:endParaRPr sz="800" dirty="0">
              <a:solidFill>
                <a:srgbClr val="171616"/>
              </a:solidFill>
              <a:latin typeface="Inter"/>
              <a:ea typeface="Inter"/>
              <a:cs typeface="Inter"/>
              <a:sym typeface="Inter"/>
            </a:endParaRPr>
          </a:p>
          <a:p>
            <a:pPr marL="0" marR="0" lvl="0" indent="0" algn="ctr" rtl="0">
              <a:spcBef>
                <a:spcPts val="0"/>
              </a:spcBef>
              <a:spcAft>
                <a:spcPts val="0"/>
              </a:spcAft>
              <a:buNone/>
            </a:pPr>
            <a:r>
              <a:rPr lang="en-GB" sz="1700" i="1" dirty="0">
                <a:solidFill>
                  <a:srgbClr val="171616"/>
                </a:solidFill>
                <a:latin typeface="Inter"/>
                <a:ea typeface="Inter"/>
                <a:cs typeface="Inter"/>
                <a:sym typeface="Inter"/>
              </a:rPr>
              <a:t>MKTG 4010 | Spring Q1 2023</a:t>
            </a:r>
            <a:endParaRPr sz="1700" i="1" dirty="0">
              <a:solidFill>
                <a:srgbClr val="171616"/>
              </a:solidFill>
              <a:latin typeface="Inter"/>
              <a:ea typeface="Inter"/>
              <a:cs typeface="Inter"/>
              <a:sym typeface="Inter"/>
            </a:endParaRPr>
          </a:p>
          <a:p>
            <a:pPr marL="0" marR="0" lvl="0" indent="0" algn="ctr" rtl="0">
              <a:spcBef>
                <a:spcPts val="0"/>
              </a:spcBef>
              <a:spcAft>
                <a:spcPts val="0"/>
              </a:spcAft>
              <a:buNone/>
            </a:pPr>
            <a:endParaRPr sz="700" i="1" dirty="0">
              <a:solidFill>
                <a:srgbClr val="171616"/>
              </a:solidFill>
              <a:latin typeface="Inter"/>
              <a:ea typeface="Inter"/>
              <a:cs typeface="Inter"/>
              <a:sym typeface="Inter"/>
            </a:endParaRPr>
          </a:p>
          <a:p>
            <a:pPr marL="0" marR="0" lvl="0" indent="0" algn="ctr" rtl="0">
              <a:spcBef>
                <a:spcPts val="0"/>
              </a:spcBef>
              <a:spcAft>
                <a:spcPts val="0"/>
              </a:spcAft>
              <a:buNone/>
            </a:pPr>
            <a:r>
              <a:rPr lang="en-GB" sz="1700" dirty="0">
                <a:solidFill>
                  <a:srgbClr val="171616"/>
                </a:solidFill>
                <a:latin typeface="Inter"/>
                <a:ea typeface="Inter"/>
                <a:cs typeface="Inter"/>
                <a:sym typeface="Inter"/>
              </a:rPr>
              <a:t>Megha Raman</a:t>
            </a:r>
            <a:endParaRPr sz="1700" dirty="0">
              <a:solidFill>
                <a:srgbClr val="171616"/>
              </a:solidFill>
              <a:latin typeface="Inter"/>
              <a:ea typeface="Inter"/>
              <a:cs typeface="Inter"/>
              <a:sym typeface="Inte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Google Shape;445;p34"/>
          <p:cNvPicPr preferRelativeResize="0"/>
          <p:nvPr/>
        </p:nvPicPr>
        <p:blipFill rotWithShape="1">
          <a:blip r:embed="rId3">
            <a:alphaModFix/>
          </a:blip>
          <a:srcRect/>
          <a:stretch/>
        </p:blipFill>
        <p:spPr>
          <a:xfrm>
            <a:off x="61550" y="4809125"/>
            <a:ext cx="316225" cy="276452"/>
          </a:xfrm>
          <a:prstGeom prst="rect">
            <a:avLst/>
          </a:prstGeom>
          <a:noFill/>
          <a:ln>
            <a:noFill/>
          </a:ln>
        </p:spPr>
      </p:pic>
      <p:sp>
        <p:nvSpPr>
          <p:cNvPr id="446" name="Google Shape;446;p34"/>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b" anchorCtr="0">
            <a:noAutofit/>
          </a:bodyPr>
          <a:lstStyle/>
          <a:p>
            <a:pPr marL="0" lvl="0" indent="0" algn="r" rtl="0">
              <a:spcBef>
                <a:spcPts val="0"/>
              </a:spcBef>
              <a:spcAft>
                <a:spcPts val="0"/>
              </a:spcAft>
              <a:buNone/>
            </a:pPr>
            <a:fld id="{00000000-1234-1234-1234-123412341234}" type="slidenum">
              <a:rPr lang="en-GB" sz="1100">
                <a:latin typeface="Inter"/>
                <a:ea typeface="Inter"/>
                <a:cs typeface="Inter"/>
                <a:sym typeface="Inter"/>
              </a:rPr>
              <a:t>10</a:t>
            </a:fld>
            <a:endParaRPr sz="1100">
              <a:latin typeface="Inter"/>
              <a:ea typeface="Inter"/>
              <a:cs typeface="Inter"/>
              <a:sym typeface="Inter"/>
            </a:endParaRPr>
          </a:p>
        </p:txBody>
      </p:sp>
      <p:grpSp>
        <p:nvGrpSpPr>
          <p:cNvPr id="447" name="Google Shape;447;p34"/>
          <p:cNvGrpSpPr/>
          <p:nvPr/>
        </p:nvGrpSpPr>
        <p:grpSpPr>
          <a:xfrm>
            <a:off x="833370" y="4809119"/>
            <a:ext cx="7723397" cy="276446"/>
            <a:chOff x="349302" y="4772771"/>
            <a:chExt cx="8602581" cy="328204"/>
          </a:xfrm>
        </p:grpSpPr>
        <p:sp>
          <p:nvSpPr>
            <p:cNvPr id="448" name="Google Shape;448;p34"/>
            <p:cNvSpPr/>
            <p:nvPr/>
          </p:nvSpPr>
          <p:spPr>
            <a:xfrm>
              <a:off x="349302" y="4772771"/>
              <a:ext cx="2325000" cy="328200"/>
            </a:xfrm>
            <a:prstGeom prst="chevron">
              <a:avLst>
                <a:gd name="adj" fmla="val 50000"/>
              </a:avLst>
            </a:prstGeom>
            <a:solidFill>
              <a:srgbClr val="BA2E26"/>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4"/>
            <p:cNvSpPr txBox="1"/>
            <p:nvPr/>
          </p:nvSpPr>
          <p:spPr>
            <a:xfrm>
              <a:off x="513475" y="4772775"/>
              <a:ext cx="1996800" cy="328200"/>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None/>
              </a:pPr>
              <a:r>
                <a:rPr lang="en-GB" sz="1200">
                  <a:solidFill>
                    <a:srgbClr val="FFFFFF"/>
                  </a:solidFill>
                  <a:latin typeface="Inter"/>
                  <a:ea typeface="Inter"/>
                  <a:cs typeface="Inter"/>
                  <a:sym typeface="Inter"/>
                </a:rPr>
                <a:t>Background</a:t>
              </a:r>
              <a:endParaRPr sz="1000">
                <a:solidFill>
                  <a:srgbClr val="FFFFFF"/>
                </a:solidFill>
                <a:latin typeface="Inter"/>
                <a:ea typeface="Inter"/>
                <a:cs typeface="Inter"/>
                <a:sym typeface="Inter"/>
              </a:endParaRPr>
            </a:p>
          </p:txBody>
        </p:sp>
        <p:sp>
          <p:nvSpPr>
            <p:cNvPr id="450" name="Google Shape;450;p34"/>
            <p:cNvSpPr/>
            <p:nvPr/>
          </p:nvSpPr>
          <p:spPr>
            <a:xfrm>
              <a:off x="2441829" y="4772771"/>
              <a:ext cx="2325000" cy="328200"/>
            </a:xfrm>
            <a:prstGeom prst="chevron">
              <a:avLst>
                <a:gd name="adj" fmla="val 50000"/>
              </a:avLst>
            </a:prstGeom>
            <a:solidFill>
              <a:srgbClr val="FECB00"/>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4"/>
            <p:cNvSpPr txBox="1"/>
            <p:nvPr/>
          </p:nvSpPr>
          <p:spPr>
            <a:xfrm>
              <a:off x="2605972" y="4772771"/>
              <a:ext cx="1996800" cy="328200"/>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None/>
              </a:pPr>
              <a:r>
                <a:rPr lang="en-GB" sz="1200">
                  <a:solidFill>
                    <a:schemeClr val="dk1"/>
                  </a:solidFill>
                  <a:latin typeface="Inter"/>
                  <a:ea typeface="Inter"/>
                  <a:cs typeface="Inter"/>
                  <a:sym typeface="Inter"/>
                </a:rPr>
                <a:t>COVID Impact</a:t>
              </a:r>
              <a:endParaRPr sz="1000">
                <a:solidFill>
                  <a:schemeClr val="dk1"/>
                </a:solidFill>
                <a:latin typeface="Inter"/>
                <a:ea typeface="Inter"/>
                <a:cs typeface="Inter"/>
                <a:sym typeface="Inter"/>
              </a:endParaRPr>
            </a:p>
          </p:txBody>
        </p:sp>
        <p:sp>
          <p:nvSpPr>
            <p:cNvPr id="452" name="Google Shape;452;p34"/>
            <p:cNvSpPr/>
            <p:nvPr/>
          </p:nvSpPr>
          <p:spPr>
            <a:xfrm>
              <a:off x="4497416" y="4772771"/>
              <a:ext cx="2325000" cy="328200"/>
            </a:xfrm>
            <a:prstGeom prst="chevron">
              <a:avLst>
                <a:gd name="adj" fmla="val 50000"/>
              </a:avLst>
            </a:prstGeom>
            <a:solidFill>
              <a:srgbClr val="BA3833"/>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53" name="Google Shape;453;p34"/>
            <p:cNvSpPr txBox="1"/>
            <p:nvPr/>
          </p:nvSpPr>
          <p:spPr>
            <a:xfrm>
              <a:off x="4661559" y="4772771"/>
              <a:ext cx="1996800" cy="328200"/>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None/>
              </a:pPr>
              <a:r>
                <a:rPr lang="en-GB" sz="1200">
                  <a:solidFill>
                    <a:srgbClr val="FFFFFF"/>
                  </a:solidFill>
                  <a:latin typeface="Inter"/>
                  <a:ea typeface="Inter"/>
                  <a:cs typeface="Inter"/>
                  <a:sym typeface="Inter"/>
                </a:rPr>
                <a:t>Ad Assessment</a:t>
              </a:r>
              <a:endParaRPr sz="1200">
                <a:solidFill>
                  <a:srgbClr val="FFFFFF"/>
                </a:solidFill>
                <a:latin typeface="Inter"/>
                <a:ea typeface="Inter"/>
                <a:cs typeface="Inter"/>
                <a:sym typeface="Inter"/>
              </a:endParaRPr>
            </a:p>
          </p:txBody>
        </p:sp>
        <p:sp>
          <p:nvSpPr>
            <p:cNvPr id="454" name="Google Shape;454;p34"/>
            <p:cNvSpPr/>
            <p:nvPr/>
          </p:nvSpPr>
          <p:spPr>
            <a:xfrm>
              <a:off x="6626883" y="4772771"/>
              <a:ext cx="2325000" cy="328200"/>
            </a:xfrm>
            <a:prstGeom prst="chevron">
              <a:avLst>
                <a:gd name="adj" fmla="val 50000"/>
              </a:avLst>
            </a:prstGeom>
            <a:solidFill>
              <a:srgbClr val="BA2E26"/>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5" name="Google Shape;455;p34"/>
            <p:cNvSpPr txBox="1"/>
            <p:nvPr/>
          </p:nvSpPr>
          <p:spPr>
            <a:xfrm>
              <a:off x="6791026" y="4772771"/>
              <a:ext cx="1996800" cy="328200"/>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None/>
              </a:pPr>
              <a:r>
                <a:rPr lang="en-GB" sz="1200">
                  <a:solidFill>
                    <a:schemeClr val="lt1"/>
                  </a:solidFill>
                  <a:latin typeface="Inter"/>
                  <a:ea typeface="Inter"/>
                  <a:cs typeface="Inter"/>
                  <a:sym typeface="Inter"/>
                </a:rPr>
                <a:t>Recommendations</a:t>
              </a:r>
              <a:endParaRPr sz="1000">
                <a:solidFill>
                  <a:schemeClr val="lt1"/>
                </a:solidFill>
                <a:latin typeface="Inter"/>
                <a:ea typeface="Inter"/>
                <a:cs typeface="Inter"/>
                <a:sym typeface="Inter"/>
              </a:endParaRPr>
            </a:p>
          </p:txBody>
        </p:sp>
      </p:grpSp>
      <p:grpSp>
        <p:nvGrpSpPr>
          <p:cNvPr id="456" name="Google Shape;456;p34"/>
          <p:cNvGrpSpPr/>
          <p:nvPr/>
        </p:nvGrpSpPr>
        <p:grpSpPr>
          <a:xfrm>
            <a:off x="251500" y="98350"/>
            <a:ext cx="8455200" cy="626600"/>
            <a:chOff x="251500" y="98350"/>
            <a:chExt cx="8455200" cy="626600"/>
          </a:xfrm>
        </p:grpSpPr>
        <p:sp>
          <p:nvSpPr>
            <p:cNvPr id="457" name="Google Shape;457;p34"/>
            <p:cNvSpPr txBox="1"/>
            <p:nvPr/>
          </p:nvSpPr>
          <p:spPr>
            <a:xfrm>
              <a:off x="251500" y="98350"/>
              <a:ext cx="838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latin typeface="Inter"/>
                  <a:ea typeface="Inter"/>
                  <a:cs typeface="Inter"/>
                  <a:sym typeface="Inter"/>
                </a:rPr>
                <a:t>Assessing the Impact of COVID-19 on Metro vs. Non-Metro Communities</a:t>
              </a:r>
              <a:endParaRPr b="1">
                <a:latin typeface="Inter"/>
                <a:ea typeface="Inter"/>
                <a:cs typeface="Inter"/>
                <a:sym typeface="Inter"/>
              </a:endParaRPr>
            </a:p>
          </p:txBody>
        </p:sp>
        <p:sp>
          <p:nvSpPr>
            <p:cNvPr id="458" name="Google Shape;458;p34"/>
            <p:cNvSpPr txBox="1"/>
            <p:nvPr/>
          </p:nvSpPr>
          <p:spPr>
            <a:xfrm>
              <a:off x="251500" y="355650"/>
              <a:ext cx="845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Inter"/>
                  <a:ea typeface="Inter"/>
                  <a:cs typeface="Inter"/>
                  <a:sym typeface="Inter"/>
                </a:rPr>
                <a:t>Non-Metro areas demonstrate a lower average daily impact despite having higher total impact due to more COOPs</a:t>
              </a:r>
              <a:endParaRPr sz="1200">
                <a:latin typeface="Inter"/>
                <a:ea typeface="Inter"/>
                <a:cs typeface="Inter"/>
                <a:sym typeface="Inter"/>
              </a:endParaRPr>
            </a:p>
          </p:txBody>
        </p:sp>
        <p:cxnSp>
          <p:nvCxnSpPr>
            <p:cNvPr id="459" name="Google Shape;459;p34"/>
            <p:cNvCxnSpPr/>
            <p:nvPr/>
          </p:nvCxnSpPr>
          <p:spPr>
            <a:xfrm>
              <a:off x="337000" y="700275"/>
              <a:ext cx="8369700" cy="0"/>
            </a:xfrm>
            <a:prstGeom prst="straightConnector1">
              <a:avLst/>
            </a:prstGeom>
            <a:noFill/>
            <a:ln w="9525" cap="flat" cmpd="sng">
              <a:solidFill>
                <a:schemeClr val="dk2"/>
              </a:solidFill>
              <a:prstDash val="solid"/>
              <a:round/>
              <a:headEnd type="none" w="med" len="med"/>
              <a:tailEnd type="none" w="med" len="med"/>
            </a:ln>
          </p:spPr>
        </p:cxnSp>
      </p:grpSp>
      <p:sp>
        <p:nvSpPr>
          <p:cNvPr id="460" name="Google Shape;460;p34"/>
          <p:cNvSpPr txBox="1"/>
          <p:nvPr/>
        </p:nvSpPr>
        <p:spPr>
          <a:xfrm>
            <a:off x="226350" y="3554338"/>
            <a:ext cx="86913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b="1" i="1" u="sng">
                <a:solidFill>
                  <a:schemeClr val="lt1"/>
                </a:solidFill>
                <a:latin typeface="Inter"/>
                <a:ea typeface="Inter"/>
                <a:cs typeface="Inter"/>
                <a:sym typeface="Inter"/>
              </a:rPr>
              <a:t>Implications and Recommendations</a:t>
            </a:r>
            <a:endParaRPr sz="1100" b="1" i="1" u="sng">
              <a:solidFill>
                <a:schemeClr val="lt1"/>
              </a:solidFill>
              <a:latin typeface="Inter"/>
              <a:ea typeface="Inter"/>
              <a:cs typeface="Inter"/>
              <a:sym typeface="Inter"/>
            </a:endParaRPr>
          </a:p>
          <a:p>
            <a:pPr marL="457200" lvl="0" indent="-298450" algn="l" rtl="0">
              <a:spcBef>
                <a:spcPts val="0"/>
              </a:spcBef>
              <a:spcAft>
                <a:spcPts val="0"/>
              </a:spcAft>
              <a:buClr>
                <a:schemeClr val="lt1"/>
              </a:buClr>
              <a:buSzPts val="1100"/>
              <a:buFont typeface="Inter"/>
              <a:buChar char="●"/>
            </a:pPr>
            <a:r>
              <a:rPr lang="en-GB" sz="1100">
                <a:solidFill>
                  <a:schemeClr val="lt1"/>
                </a:solidFill>
                <a:latin typeface="Inter"/>
                <a:ea typeface="Inter"/>
                <a:cs typeface="Inter"/>
                <a:sym typeface="Inter"/>
              </a:rPr>
              <a:t>Recommendation 1</a:t>
            </a:r>
            <a:endParaRPr sz="1100">
              <a:solidFill>
                <a:schemeClr val="lt1"/>
              </a:solidFill>
              <a:latin typeface="Inter"/>
              <a:ea typeface="Inter"/>
              <a:cs typeface="Inter"/>
              <a:sym typeface="Inter"/>
            </a:endParaRPr>
          </a:p>
          <a:p>
            <a:pPr marL="457200" lvl="0" indent="-298450" algn="l" rtl="0">
              <a:spcBef>
                <a:spcPts val="0"/>
              </a:spcBef>
              <a:spcAft>
                <a:spcPts val="0"/>
              </a:spcAft>
              <a:buClr>
                <a:schemeClr val="lt1"/>
              </a:buClr>
              <a:buSzPts val="1100"/>
              <a:buFont typeface="Inter"/>
              <a:buChar char="●"/>
            </a:pPr>
            <a:r>
              <a:rPr lang="en-GB" sz="1100">
                <a:solidFill>
                  <a:schemeClr val="lt1"/>
                </a:solidFill>
                <a:latin typeface="Inter"/>
                <a:ea typeface="Inter"/>
                <a:cs typeface="Inter"/>
                <a:sym typeface="Inter"/>
              </a:rPr>
              <a:t>Recommendation 2</a:t>
            </a:r>
            <a:endParaRPr sz="1100">
              <a:solidFill>
                <a:schemeClr val="lt1"/>
              </a:solidFill>
              <a:latin typeface="Inter"/>
              <a:ea typeface="Inter"/>
              <a:cs typeface="Inter"/>
              <a:sym typeface="Inter"/>
            </a:endParaRPr>
          </a:p>
          <a:p>
            <a:pPr marL="457200" lvl="0" indent="-298450" algn="l" rtl="0">
              <a:spcBef>
                <a:spcPts val="0"/>
              </a:spcBef>
              <a:spcAft>
                <a:spcPts val="0"/>
              </a:spcAft>
              <a:buClr>
                <a:schemeClr val="lt1"/>
              </a:buClr>
              <a:buSzPts val="1100"/>
              <a:buFont typeface="Inter"/>
              <a:buChar char="●"/>
            </a:pPr>
            <a:r>
              <a:rPr lang="en-GB" sz="1100">
                <a:solidFill>
                  <a:schemeClr val="lt1"/>
                </a:solidFill>
                <a:latin typeface="Inter"/>
                <a:ea typeface="Inter"/>
                <a:cs typeface="Inter"/>
                <a:sym typeface="Inter"/>
              </a:rPr>
              <a:t>Recommendation 3</a:t>
            </a:r>
            <a:endParaRPr>
              <a:solidFill>
                <a:schemeClr val="lt1"/>
              </a:solidFill>
            </a:endParaRPr>
          </a:p>
        </p:txBody>
      </p:sp>
      <p:grpSp>
        <p:nvGrpSpPr>
          <p:cNvPr id="461" name="Google Shape;461;p34"/>
          <p:cNvGrpSpPr/>
          <p:nvPr/>
        </p:nvGrpSpPr>
        <p:grpSpPr>
          <a:xfrm>
            <a:off x="5875348" y="1141637"/>
            <a:ext cx="2764893" cy="1724825"/>
            <a:chOff x="5232021" y="1502060"/>
            <a:chExt cx="4494300" cy="2299767"/>
          </a:xfrm>
        </p:grpSpPr>
        <p:sp>
          <p:nvSpPr>
            <p:cNvPr id="462" name="Google Shape;462;p34"/>
            <p:cNvSpPr txBox="1"/>
            <p:nvPr/>
          </p:nvSpPr>
          <p:spPr>
            <a:xfrm>
              <a:off x="5232027" y="1502060"/>
              <a:ext cx="2397900" cy="461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800">
                  <a:solidFill>
                    <a:srgbClr val="171616"/>
                  </a:solidFill>
                  <a:latin typeface="Inter ExtraBold"/>
                  <a:ea typeface="Inter ExtraBold"/>
                  <a:cs typeface="Inter ExtraBold"/>
                  <a:sym typeface="Inter ExtraBold"/>
                </a:rPr>
                <a:t>$121K</a:t>
              </a:r>
              <a:endParaRPr sz="1100">
                <a:solidFill>
                  <a:srgbClr val="171616"/>
                </a:solidFill>
                <a:latin typeface="Inter ExtraBold"/>
                <a:ea typeface="Inter ExtraBold"/>
                <a:cs typeface="Inter ExtraBold"/>
                <a:sym typeface="Inter ExtraBold"/>
              </a:endParaRPr>
            </a:p>
          </p:txBody>
        </p:sp>
        <p:sp>
          <p:nvSpPr>
            <p:cNvPr id="463" name="Google Shape;463;p34"/>
            <p:cNvSpPr txBox="1"/>
            <p:nvPr/>
          </p:nvSpPr>
          <p:spPr>
            <a:xfrm>
              <a:off x="5232021" y="1973327"/>
              <a:ext cx="4494300" cy="1828500"/>
            </a:xfrm>
            <a:prstGeom prst="rect">
              <a:avLst/>
            </a:prstGeom>
            <a:noFill/>
            <a:ln>
              <a:noFill/>
            </a:ln>
          </p:spPr>
          <p:txBody>
            <a:bodyPr spcFirstLastPara="1" wrap="square" lIns="68575" tIns="34275" rIns="68575" bIns="34275" anchor="t" anchorCtr="0">
              <a:spAutoFit/>
            </a:bodyPr>
            <a:lstStyle/>
            <a:p>
              <a:pPr marL="0" marR="0" lvl="0" indent="0" algn="l" rtl="0">
                <a:lnSpc>
                  <a:spcPct val="120000"/>
                </a:lnSpc>
                <a:spcBef>
                  <a:spcPts val="0"/>
                </a:spcBef>
                <a:spcAft>
                  <a:spcPts val="0"/>
                </a:spcAft>
                <a:buNone/>
              </a:pPr>
              <a:r>
                <a:rPr lang="en-GB" sz="900">
                  <a:solidFill>
                    <a:srgbClr val="171616"/>
                  </a:solidFill>
                  <a:latin typeface="Inter"/>
                  <a:ea typeface="Inter"/>
                  <a:cs typeface="Inter"/>
                  <a:sym typeface="Inter"/>
                </a:rPr>
                <a:t>Utilizing average daily sales, the impact of COVID on metro areas was approximately 121K in losses. In aggregate, given its respective share of the store count, metro areas generated a total loss of 179M. Greater average daily impact in metro areas can be attributed to increased COVID restraints and regulations in these communities. </a:t>
              </a:r>
              <a:endParaRPr sz="600">
                <a:solidFill>
                  <a:srgbClr val="171616"/>
                </a:solidFill>
                <a:latin typeface="Inter"/>
                <a:ea typeface="Inter"/>
                <a:cs typeface="Inter"/>
                <a:sym typeface="Inter"/>
              </a:endParaRPr>
            </a:p>
          </p:txBody>
        </p:sp>
      </p:grpSp>
      <p:grpSp>
        <p:nvGrpSpPr>
          <p:cNvPr id="464" name="Google Shape;464;p34"/>
          <p:cNvGrpSpPr/>
          <p:nvPr/>
        </p:nvGrpSpPr>
        <p:grpSpPr>
          <a:xfrm>
            <a:off x="5875351" y="3193107"/>
            <a:ext cx="2764893" cy="1709530"/>
            <a:chOff x="5178006" y="2707190"/>
            <a:chExt cx="4494300" cy="2279374"/>
          </a:xfrm>
        </p:grpSpPr>
        <p:sp>
          <p:nvSpPr>
            <p:cNvPr id="465" name="Google Shape;465;p34"/>
            <p:cNvSpPr txBox="1"/>
            <p:nvPr/>
          </p:nvSpPr>
          <p:spPr>
            <a:xfrm>
              <a:off x="5178006" y="2707190"/>
              <a:ext cx="1691400" cy="461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800">
                  <a:solidFill>
                    <a:srgbClr val="171616"/>
                  </a:solidFill>
                  <a:latin typeface="Inter ExtraBold"/>
                  <a:ea typeface="Inter ExtraBold"/>
                  <a:cs typeface="Inter ExtraBold"/>
                  <a:sym typeface="Inter ExtraBold"/>
                </a:rPr>
                <a:t>$44K</a:t>
              </a:r>
              <a:endParaRPr sz="1100">
                <a:solidFill>
                  <a:srgbClr val="171616"/>
                </a:solidFill>
                <a:latin typeface="Inter ExtraBold"/>
                <a:ea typeface="Inter ExtraBold"/>
                <a:cs typeface="Inter ExtraBold"/>
                <a:sym typeface="Inter ExtraBold"/>
              </a:endParaRPr>
            </a:p>
          </p:txBody>
        </p:sp>
        <p:sp>
          <p:nvSpPr>
            <p:cNvPr id="466" name="Google Shape;466;p34"/>
            <p:cNvSpPr txBox="1"/>
            <p:nvPr/>
          </p:nvSpPr>
          <p:spPr>
            <a:xfrm>
              <a:off x="5178006" y="3178464"/>
              <a:ext cx="4494300" cy="1808100"/>
            </a:xfrm>
            <a:prstGeom prst="rect">
              <a:avLst/>
            </a:prstGeom>
            <a:noFill/>
            <a:ln>
              <a:noFill/>
            </a:ln>
          </p:spPr>
          <p:txBody>
            <a:bodyPr spcFirstLastPara="1" wrap="square" lIns="68575" tIns="34275" rIns="68575" bIns="34275" anchor="t" anchorCtr="0">
              <a:spAutoFit/>
            </a:bodyPr>
            <a:lstStyle/>
            <a:p>
              <a:pPr marL="0" lvl="0" indent="0" algn="l" rtl="0">
                <a:lnSpc>
                  <a:spcPct val="120000"/>
                </a:lnSpc>
                <a:spcBef>
                  <a:spcPts val="0"/>
                </a:spcBef>
                <a:spcAft>
                  <a:spcPts val="0"/>
                </a:spcAft>
                <a:buNone/>
              </a:pPr>
              <a:r>
                <a:rPr lang="en-GB" sz="900">
                  <a:solidFill>
                    <a:srgbClr val="171616"/>
                  </a:solidFill>
                  <a:latin typeface="Inter"/>
                  <a:ea typeface="Inter"/>
                  <a:cs typeface="Inter"/>
                  <a:sym typeface="Inter"/>
                </a:rPr>
                <a:t>While non-metro areas have a smaller store count, they account for a large portion of the data, given that more stores fall in this segment. As a result, the total impact of this segment was 198M in losses, with an average daily loss of 44K. </a:t>
              </a:r>
              <a:endParaRPr sz="900">
                <a:solidFill>
                  <a:srgbClr val="171616"/>
                </a:solidFill>
                <a:latin typeface="Inter"/>
                <a:ea typeface="Inter"/>
                <a:cs typeface="Inter"/>
                <a:sym typeface="Inter"/>
              </a:endParaRPr>
            </a:p>
            <a:p>
              <a:pPr marL="0" lvl="0" indent="0" algn="l" rtl="0">
                <a:lnSpc>
                  <a:spcPct val="120000"/>
                </a:lnSpc>
                <a:spcBef>
                  <a:spcPts val="0"/>
                </a:spcBef>
                <a:spcAft>
                  <a:spcPts val="0"/>
                </a:spcAft>
                <a:buClr>
                  <a:schemeClr val="dk1"/>
                </a:buClr>
                <a:buFont typeface="Arial"/>
                <a:buNone/>
              </a:pPr>
              <a:endParaRPr sz="900">
                <a:solidFill>
                  <a:srgbClr val="171616"/>
                </a:solidFill>
                <a:latin typeface="Inter"/>
                <a:ea typeface="Inter"/>
                <a:cs typeface="Inter"/>
                <a:sym typeface="Inter"/>
              </a:endParaRPr>
            </a:p>
            <a:p>
              <a:pPr marL="0" marR="0" lvl="0" indent="0" algn="l" rtl="0">
                <a:lnSpc>
                  <a:spcPct val="120000"/>
                </a:lnSpc>
                <a:spcBef>
                  <a:spcPts val="0"/>
                </a:spcBef>
                <a:spcAft>
                  <a:spcPts val="0"/>
                </a:spcAft>
                <a:buNone/>
              </a:pPr>
              <a:endParaRPr sz="800">
                <a:solidFill>
                  <a:srgbClr val="171616"/>
                </a:solidFill>
                <a:latin typeface="Inter"/>
                <a:ea typeface="Inter"/>
                <a:cs typeface="Inter"/>
                <a:sym typeface="Inter"/>
              </a:endParaRPr>
            </a:p>
          </p:txBody>
        </p:sp>
      </p:grpSp>
      <p:pic>
        <p:nvPicPr>
          <p:cNvPr id="467" name="Google Shape;467;p34"/>
          <p:cNvPicPr preferRelativeResize="0"/>
          <p:nvPr/>
        </p:nvPicPr>
        <p:blipFill>
          <a:blip r:embed="rId4">
            <a:alphaModFix/>
          </a:blip>
          <a:stretch>
            <a:fillRect/>
          </a:stretch>
        </p:blipFill>
        <p:spPr>
          <a:xfrm>
            <a:off x="8080100" y="911525"/>
            <a:ext cx="548700" cy="548700"/>
          </a:xfrm>
          <a:prstGeom prst="rect">
            <a:avLst/>
          </a:prstGeom>
          <a:noFill/>
          <a:ln>
            <a:noFill/>
          </a:ln>
        </p:spPr>
      </p:pic>
      <p:pic>
        <p:nvPicPr>
          <p:cNvPr id="468" name="Google Shape;468;p34"/>
          <p:cNvPicPr preferRelativeResize="0"/>
          <p:nvPr/>
        </p:nvPicPr>
        <p:blipFill>
          <a:blip r:embed="rId5">
            <a:alphaModFix/>
          </a:blip>
          <a:stretch>
            <a:fillRect/>
          </a:stretch>
        </p:blipFill>
        <p:spPr>
          <a:xfrm>
            <a:off x="8080100" y="2956450"/>
            <a:ext cx="548700" cy="548700"/>
          </a:xfrm>
          <a:prstGeom prst="rect">
            <a:avLst/>
          </a:prstGeom>
          <a:noFill/>
          <a:ln>
            <a:noFill/>
          </a:ln>
        </p:spPr>
      </p:pic>
      <p:cxnSp>
        <p:nvCxnSpPr>
          <p:cNvPr id="469" name="Google Shape;469;p34"/>
          <p:cNvCxnSpPr/>
          <p:nvPr/>
        </p:nvCxnSpPr>
        <p:spPr>
          <a:xfrm>
            <a:off x="5904100" y="2894350"/>
            <a:ext cx="2802600" cy="12900"/>
          </a:xfrm>
          <a:prstGeom prst="straightConnector1">
            <a:avLst/>
          </a:prstGeom>
          <a:noFill/>
          <a:ln w="19050" cap="flat" cmpd="sng">
            <a:solidFill>
              <a:srgbClr val="E94444"/>
            </a:solidFill>
            <a:prstDash val="solid"/>
            <a:round/>
            <a:headEnd type="none" w="med" len="med"/>
            <a:tailEnd type="none" w="med" len="med"/>
          </a:ln>
        </p:spPr>
      </p:cxnSp>
      <p:pic>
        <p:nvPicPr>
          <p:cNvPr id="470" name="Google Shape;470;p34"/>
          <p:cNvPicPr preferRelativeResize="0"/>
          <p:nvPr/>
        </p:nvPicPr>
        <p:blipFill>
          <a:blip r:embed="rId6">
            <a:alphaModFix/>
          </a:blip>
          <a:stretch>
            <a:fillRect/>
          </a:stretch>
        </p:blipFill>
        <p:spPr>
          <a:xfrm>
            <a:off x="377775" y="969513"/>
            <a:ext cx="5049400" cy="3595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5"/>
          <p:cNvSpPr/>
          <p:nvPr/>
        </p:nvSpPr>
        <p:spPr>
          <a:xfrm>
            <a:off x="0" y="25"/>
            <a:ext cx="9144000" cy="5143500"/>
          </a:xfrm>
          <a:prstGeom prst="rect">
            <a:avLst/>
          </a:prstGeom>
          <a:solidFill>
            <a:srgbClr val="E5010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4000" b="1">
                <a:solidFill>
                  <a:schemeClr val="lt1"/>
                </a:solidFill>
                <a:latin typeface="Inter"/>
                <a:ea typeface="Inter"/>
                <a:cs typeface="Inter"/>
                <a:sym typeface="Inter"/>
              </a:rPr>
              <a:t>Assessing the Impact of McDonald’s Advertising Campaigns</a:t>
            </a:r>
            <a:endParaRPr sz="4000" b="1" i="0" u="none" strike="noStrike" cap="none">
              <a:solidFill>
                <a:schemeClr val="lt1"/>
              </a:solidFill>
              <a:latin typeface="Inter"/>
              <a:ea typeface="Inter"/>
              <a:cs typeface="Inter"/>
              <a:sym typeface="Inter"/>
            </a:endParaRPr>
          </a:p>
        </p:txBody>
      </p:sp>
      <p:pic>
        <p:nvPicPr>
          <p:cNvPr id="476" name="Google Shape;476;p35"/>
          <p:cNvPicPr preferRelativeResize="0"/>
          <p:nvPr/>
        </p:nvPicPr>
        <p:blipFill rotWithShape="1">
          <a:blip r:embed="rId3">
            <a:alphaModFix/>
          </a:blip>
          <a:srcRect/>
          <a:stretch/>
        </p:blipFill>
        <p:spPr>
          <a:xfrm>
            <a:off x="61550" y="4809125"/>
            <a:ext cx="316225" cy="27645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36"/>
          <p:cNvSpPr/>
          <p:nvPr/>
        </p:nvSpPr>
        <p:spPr>
          <a:xfrm>
            <a:off x="6868063" y="2216613"/>
            <a:ext cx="1764900" cy="623400"/>
          </a:xfrm>
          <a:prstGeom prst="rect">
            <a:avLst/>
          </a:prstGeom>
          <a:solidFill>
            <a:srgbClr val="E5010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482" name="Google Shape;482;p36"/>
          <p:cNvSpPr/>
          <p:nvPr/>
        </p:nvSpPr>
        <p:spPr>
          <a:xfrm>
            <a:off x="417938" y="2213600"/>
            <a:ext cx="1764900" cy="623400"/>
          </a:xfrm>
          <a:prstGeom prst="rect">
            <a:avLst/>
          </a:prstGeom>
          <a:solidFill>
            <a:srgbClr val="E5010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483" name="Google Shape;483;p36"/>
          <p:cNvSpPr/>
          <p:nvPr/>
        </p:nvSpPr>
        <p:spPr>
          <a:xfrm>
            <a:off x="3518163" y="2194550"/>
            <a:ext cx="2103000" cy="661500"/>
          </a:xfrm>
          <a:prstGeom prst="rect">
            <a:avLst/>
          </a:prstGeom>
          <a:solidFill>
            <a:srgbClr val="E5010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484" name="Google Shape;484;p36"/>
          <p:cNvSpPr txBox="1"/>
          <p:nvPr/>
        </p:nvSpPr>
        <p:spPr>
          <a:xfrm>
            <a:off x="3518166" y="2216625"/>
            <a:ext cx="2103000" cy="6234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GB" sz="1800">
                <a:solidFill>
                  <a:schemeClr val="lt1"/>
                </a:solidFill>
                <a:latin typeface="Inter ExtraBold"/>
                <a:ea typeface="Inter ExtraBold"/>
                <a:cs typeface="Inter ExtraBold"/>
                <a:sym typeface="Inter ExtraBold"/>
              </a:rPr>
              <a:t>Model</a:t>
            </a:r>
            <a:endParaRPr sz="1800">
              <a:solidFill>
                <a:schemeClr val="lt1"/>
              </a:solidFill>
              <a:latin typeface="Inter ExtraBold"/>
              <a:ea typeface="Inter ExtraBold"/>
              <a:cs typeface="Inter ExtraBold"/>
              <a:sym typeface="Inter ExtraBold"/>
            </a:endParaRPr>
          </a:p>
          <a:p>
            <a:pPr marL="0" marR="0" lvl="0" indent="0" algn="ctr" rtl="0">
              <a:spcBef>
                <a:spcPts val="0"/>
              </a:spcBef>
              <a:spcAft>
                <a:spcPts val="0"/>
              </a:spcAft>
              <a:buNone/>
            </a:pPr>
            <a:r>
              <a:rPr lang="en-GB" sz="1800">
                <a:solidFill>
                  <a:schemeClr val="lt1"/>
                </a:solidFill>
                <a:latin typeface="Inter ExtraBold"/>
                <a:ea typeface="Inter ExtraBold"/>
                <a:cs typeface="Inter ExtraBold"/>
                <a:sym typeface="Inter ExtraBold"/>
              </a:rPr>
              <a:t> Machinery</a:t>
            </a:r>
            <a:endParaRPr sz="1100">
              <a:solidFill>
                <a:schemeClr val="lt1"/>
              </a:solidFill>
              <a:latin typeface="Inter ExtraBold"/>
              <a:ea typeface="Inter ExtraBold"/>
              <a:cs typeface="Inter ExtraBold"/>
              <a:sym typeface="Inter ExtraBold"/>
            </a:endParaRPr>
          </a:p>
        </p:txBody>
      </p:sp>
      <p:sp>
        <p:nvSpPr>
          <p:cNvPr id="485" name="Google Shape;485;p36"/>
          <p:cNvSpPr txBox="1"/>
          <p:nvPr/>
        </p:nvSpPr>
        <p:spPr>
          <a:xfrm>
            <a:off x="3518175" y="2893925"/>
            <a:ext cx="2103000" cy="1768200"/>
          </a:xfrm>
          <a:prstGeom prst="rect">
            <a:avLst/>
          </a:prstGeom>
          <a:noFill/>
          <a:ln>
            <a:noFill/>
          </a:ln>
        </p:spPr>
        <p:txBody>
          <a:bodyPr spcFirstLastPara="1" wrap="square" lIns="68575" tIns="34275" rIns="68575" bIns="34275" anchor="t" anchorCtr="0">
            <a:noAutofit/>
          </a:bodyPr>
          <a:lstStyle/>
          <a:p>
            <a:pPr marL="0" marR="0" lvl="0" indent="0" algn="ctr" rtl="0">
              <a:lnSpc>
                <a:spcPct val="120000"/>
              </a:lnSpc>
              <a:spcBef>
                <a:spcPts val="0"/>
              </a:spcBef>
              <a:spcAft>
                <a:spcPts val="0"/>
              </a:spcAft>
              <a:buNone/>
            </a:pPr>
            <a:r>
              <a:rPr lang="en-GB" sz="1100">
                <a:solidFill>
                  <a:schemeClr val="dk1"/>
                </a:solidFill>
                <a:latin typeface="Inter"/>
                <a:ea typeface="Inter"/>
                <a:cs typeface="Inter"/>
                <a:sym typeface="Inter"/>
              </a:rPr>
              <a:t>The multiple regression model </a:t>
            </a:r>
            <a:r>
              <a:rPr lang="en-GB" sz="1100" b="1">
                <a:solidFill>
                  <a:schemeClr val="dk1"/>
                </a:solidFill>
                <a:latin typeface="Inter"/>
                <a:ea typeface="Inter"/>
                <a:cs typeface="Inter"/>
                <a:sym typeface="Inter"/>
              </a:rPr>
              <a:t>derives the coefficients for each independent variable</a:t>
            </a:r>
            <a:r>
              <a:rPr lang="en-GB" sz="1100">
                <a:solidFill>
                  <a:schemeClr val="dk1"/>
                </a:solidFill>
                <a:latin typeface="Inter"/>
                <a:ea typeface="Inter"/>
                <a:cs typeface="Inter"/>
                <a:sym typeface="Inter"/>
              </a:rPr>
              <a:t> that minimizes the squared differences (residuals) between actual and predicted values for the training set</a:t>
            </a:r>
            <a:endParaRPr sz="1100">
              <a:solidFill>
                <a:schemeClr val="dk1"/>
              </a:solidFill>
              <a:latin typeface="Inter"/>
              <a:ea typeface="Inter"/>
              <a:cs typeface="Inter"/>
              <a:sym typeface="Inter"/>
            </a:endParaRPr>
          </a:p>
        </p:txBody>
      </p:sp>
      <p:pic>
        <p:nvPicPr>
          <p:cNvPr id="486" name="Google Shape;486;p36"/>
          <p:cNvPicPr preferRelativeResize="0"/>
          <p:nvPr/>
        </p:nvPicPr>
        <p:blipFill rotWithShape="1">
          <a:blip r:embed="rId3">
            <a:alphaModFix/>
          </a:blip>
          <a:srcRect/>
          <a:stretch/>
        </p:blipFill>
        <p:spPr>
          <a:xfrm>
            <a:off x="61550" y="4809125"/>
            <a:ext cx="316225" cy="276452"/>
          </a:xfrm>
          <a:prstGeom prst="rect">
            <a:avLst/>
          </a:prstGeom>
          <a:noFill/>
          <a:ln>
            <a:noFill/>
          </a:ln>
        </p:spPr>
      </p:pic>
      <p:sp>
        <p:nvSpPr>
          <p:cNvPr id="487" name="Google Shape;487;p36"/>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b" anchorCtr="0">
            <a:noAutofit/>
          </a:bodyPr>
          <a:lstStyle/>
          <a:p>
            <a:pPr marL="0" lvl="0" indent="0" algn="r" rtl="0">
              <a:spcBef>
                <a:spcPts val="0"/>
              </a:spcBef>
              <a:spcAft>
                <a:spcPts val="0"/>
              </a:spcAft>
              <a:buNone/>
            </a:pPr>
            <a:fld id="{00000000-1234-1234-1234-123412341234}" type="slidenum">
              <a:rPr lang="en-GB" sz="1100">
                <a:latin typeface="Inter"/>
                <a:ea typeface="Inter"/>
                <a:cs typeface="Inter"/>
                <a:sym typeface="Inter"/>
              </a:rPr>
              <a:t>12</a:t>
            </a:fld>
            <a:endParaRPr sz="1100">
              <a:latin typeface="Inter"/>
              <a:ea typeface="Inter"/>
              <a:cs typeface="Inter"/>
              <a:sym typeface="Inter"/>
            </a:endParaRPr>
          </a:p>
        </p:txBody>
      </p:sp>
      <p:grpSp>
        <p:nvGrpSpPr>
          <p:cNvPr id="488" name="Google Shape;488;p36"/>
          <p:cNvGrpSpPr/>
          <p:nvPr/>
        </p:nvGrpSpPr>
        <p:grpSpPr>
          <a:xfrm>
            <a:off x="251500" y="98350"/>
            <a:ext cx="8455200" cy="626600"/>
            <a:chOff x="251500" y="98350"/>
            <a:chExt cx="8455200" cy="626600"/>
          </a:xfrm>
        </p:grpSpPr>
        <p:sp>
          <p:nvSpPr>
            <p:cNvPr id="489" name="Google Shape;489;p36"/>
            <p:cNvSpPr txBox="1"/>
            <p:nvPr/>
          </p:nvSpPr>
          <p:spPr>
            <a:xfrm>
              <a:off x="251500" y="98350"/>
              <a:ext cx="838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latin typeface="Inter"/>
                  <a:ea typeface="Inter"/>
                  <a:cs typeface="Inter"/>
                  <a:sym typeface="Inter"/>
                </a:rPr>
                <a:t>Understanding Our Approach and Model: Multiple Regression Prediction Model</a:t>
              </a:r>
              <a:endParaRPr b="1">
                <a:latin typeface="Inter"/>
                <a:ea typeface="Inter"/>
                <a:cs typeface="Inter"/>
                <a:sym typeface="Inter"/>
              </a:endParaRPr>
            </a:p>
          </p:txBody>
        </p:sp>
        <p:sp>
          <p:nvSpPr>
            <p:cNvPr id="490" name="Google Shape;490;p36"/>
            <p:cNvSpPr txBox="1"/>
            <p:nvPr/>
          </p:nvSpPr>
          <p:spPr>
            <a:xfrm>
              <a:off x="251500" y="355650"/>
              <a:ext cx="845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Inter"/>
                  <a:ea typeface="Inter"/>
                  <a:cs typeface="Inter"/>
                  <a:sym typeface="Inter"/>
                </a:rPr>
                <a:t>We developed a regression model to analyze weekly total sales as a function of binary advertising variables</a:t>
              </a:r>
              <a:endParaRPr sz="1200">
                <a:latin typeface="Inter"/>
                <a:ea typeface="Inter"/>
                <a:cs typeface="Inter"/>
                <a:sym typeface="Inter"/>
              </a:endParaRPr>
            </a:p>
          </p:txBody>
        </p:sp>
        <p:cxnSp>
          <p:nvCxnSpPr>
            <p:cNvPr id="491" name="Google Shape;491;p36"/>
            <p:cNvCxnSpPr/>
            <p:nvPr/>
          </p:nvCxnSpPr>
          <p:spPr>
            <a:xfrm>
              <a:off x="337000" y="700275"/>
              <a:ext cx="8369700" cy="0"/>
            </a:xfrm>
            <a:prstGeom prst="straightConnector1">
              <a:avLst/>
            </a:prstGeom>
            <a:noFill/>
            <a:ln w="9525" cap="flat" cmpd="sng">
              <a:solidFill>
                <a:schemeClr val="dk2"/>
              </a:solidFill>
              <a:prstDash val="solid"/>
              <a:round/>
              <a:headEnd type="none" w="med" len="med"/>
              <a:tailEnd type="none" w="med" len="med"/>
            </a:ln>
          </p:spPr>
        </p:cxnSp>
      </p:grpSp>
      <p:sp>
        <p:nvSpPr>
          <p:cNvPr id="492" name="Google Shape;492;p36"/>
          <p:cNvSpPr txBox="1"/>
          <p:nvPr/>
        </p:nvSpPr>
        <p:spPr>
          <a:xfrm>
            <a:off x="6868075" y="2893925"/>
            <a:ext cx="1764900" cy="1283400"/>
          </a:xfrm>
          <a:prstGeom prst="rect">
            <a:avLst/>
          </a:prstGeom>
          <a:noFill/>
          <a:ln>
            <a:noFill/>
          </a:ln>
        </p:spPr>
        <p:txBody>
          <a:bodyPr spcFirstLastPara="1" wrap="square" lIns="68575" tIns="34275" rIns="68575" bIns="34275" anchor="t" anchorCtr="0">
            <a:noAutofit/>
          </a:bodyPr>
          <a:lstStyle/>
          <a:p>
            <a:pPr marL="0" lvl="0" indent="0" algn="ctr" rtl="0">
              <a:lnSpc>
                <a:spcPct val="120000"/>
              </a:lnSpc>
              <a:spcBef>
                <a:spcPts val="0"/>
              </a:spcBef>
              <a:spcAft>
                <a:spcPts val="0"/>
              </a:spcAft>
              <a:buNone/>
            </a:pPr>
            <a:r>
              <a:rPr lang="en-GB" sz="1100">
                <a:solidFill>
                  <a:srgbClr val="171616"/>
                </a:solidFill>
                <a:latin typeface="Inter"/>
                <a:ea typeface="Inter"/>
                <a:cs typeface="Inter"/>
                <a:sym typeface="Inter"/>
              </a:rPr>
              <a:t>The model will </a:t>
            </a:r>
            <a:r>
              <a:rPr lang="en-GB" sz="1100" b="1">
                <a:solidFill>
                  <a:srgbClr val="171616"/>
                </a:solidFill>
                <a:latin typeface="Inter"/>
                <a:ea typeface="Inter"/>
                <a:cs typeface="Inter"/>
                <a:sym typeface="Inter"/>
              </a:rPr>
              <a:t>predict weekly total sales</a:t>
            </a:r>
            <a:r>
              <a:rPr lang="en-GB" sz="1100">
                <a:solidFill>
                  <a:srgbClr val="171616"/>
                </a:solidFill>
                <a:latin typeface="Inter"/>
                <a:ea typeface="Inter"/>
                <a:cs typeface="Inter"/>
                <a:sym typeface="Inter"/>
              </a:rPr>
              <a:t> as a function of the independent variables (inputs)</a:t>
            </a:r>
            <a:endParaRPr sz="1100">
              <a:solidFill>
                <a:srgbClr val="171616"/>
              </a:solidFill>
              <a:latin typeface="Inter"/>
              <a:ea typeface="Inter"/>
              <a:cs typeface="Inter"/>
              <a:sym typeface="Inter"/>
            </a:endParaRPr>
          </a:p>
          <a:p>
            <a:pPr marL="0" marR="0" lvl="0" indent="0" algn="ctr" rtl="0">
              <a:lnSpc>
                <a:spcPct val="120000"/>
              </a:lnSpc>
              <a:spcBef>
                <a:spcPts val="0"/>
              </a:spcBef>
              <a:spcAft>
                <a:spcPts val="0"/>
              </a:spcAft>
              <a:buNone/>
            </a:pPr>
            <a:endParaRPr sz="1100">
              <a:solidFill>
                <a:schemeClr val="dk1"/>
              </a:solidFill>
              <a:latin typeface="Inter"/>
              <a:ea typeface="Inter"/>
              <a:cs typeface="Inter"/>
              <a:sym typeface="Inter"/>
            </a:endParaRPr>
          </a:p>
        </p:txBody>
      </p:sp>
      <p:sp>
        <p:nvSpPr>
          <p:cNvPr id="493" name="Google Shape;493;p36"/>
          <p:cNvSpPr txBox="1"/>
          <p:nvPr/>
        </p:nvSpPr>
        <p:spPr>
          <a:xfrm>
            <a:off x="360975" y="784525"/>
            <a:ext cx="8345700" cy="107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b="1" i="1" u="sng">
                <a:latin typeface="Inter"/>
                <a:ea typeface="Inter"/>
                <a:cs typeface="Inter"/>
                <a:sym typeface="Inter"/>
              </a:rPr>
              <a:t>Relationship to the Core Problem</a:t>
            </a:r>
            <a:endParaRPr sz="1100" b="1" i="1" u="sng">
              <a:latin typeface="Inter"/>
              <a:ea typeface="Inter"/>
              <a:cs typeface="Inter"/>
              <a:sym typeface="Inter"/>
            </a:endParaRPr>
          </a:p>
          <a:p>
            <a:pPr marL="0" lvl="0" indent="0" algn="l" rtl="0">
              <a:spcBef>
                <a:spcPts val="0"/>
              </a:spcBef>
              <a:spcAft>
                <a:spcPts val="0"/>
              </a:spcAft>
              <a:buNone/>
            </a:pPr>
            <a:endParaRPr sz="300" b="1" i="1" u="sng">
              <a:latin typeface="Inter"/>
              <a:ea typeface="Inter"/>
              <a:cs typeface="Inter"/>
              <a:sym typeface="Inter"/>
            </a:endParaRPr>
          </a:p>
          <a:p>
            <a:pPr marL="0" lvl="0" indent="0" algn="ctr" rtl="0">
              <a:spcBef>
                <a:spcPts val="0"/>
              </a:spcBef>
              <a:spcAft>
                <a:spcPts val="0"/>
              </a:spcAft>
              <a:buNone/>
            </a:pPr>
            <a:r>
              <a:rPr lang="en-GB" sz="1100">
                <a:latin typeface="Inter"/>
                <a:ea typeface="Inter"/>
                <a:cs typeface="Inter"/>
                <a:sym typeface="Inter"/>
              </a:rPr>
              <a:t>The regression model posits weekly total sales against the number of advertisements run in a given week. By interpretation of the coefficients on independent variables, we can assess the impact of advertising on sales for metro and non-metro segments. Effectively, the coefficients represent the change in total weekly sales for each additional add run in a given week.</a:t>
            </a:r>
            <a:endParaRPr sz="1100">
              <a:latin typeface="Inter"/>
              <a:ea typeface="Inter"/>
              <a:cs typeface="Inter"/>
              <a:sym typeface="Inter"/>
            </a:endParaRPr>
          </a:p>
        </p:txBody>
      </p:sp>
      <p:sp>
        <p:nvSpPr>
          <p:cNvPr id="494" name="Google Shape;494;p36"/>
          <p:cNvSpPr/>
          <p:nvPr/>
        </p:nvSpPr>
        <p:spPr>
          <a:xfrm rot="-5400000">
            <a:off x="4367188" y="-2373187"/>
            <a:ext cx="324300" cy="8555700"/>
          </a:xfrm>
          <a:prstGeom prst="leftBrace">
            <a:avLst>
              <a:gd name="adj1" fmla="val 50000"/>
              <a:gd name="adj2" fmla="val 50000"/>
            </a:avLst>
          </a:prstGeom>
          <a:noFill/>
          <a:ln w="9525" cap="flat" cmpd="sng">
            <a:solidFill>
              <a:srgbClr val="FECB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6"/>
          <p:cNvSpPr txBox="1"/>
          <p:nvPr/>
        </p:nvSpPr>
        <p:spPr>
          <a:xfrm>
            <a:off x="882235" y="2262823"/>
            <a:ext cx="768900" cy="5310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GB" sz="1500">
                <a:solidFill>
                  <a:schemeClr val="lt1"/>
                </a:solidFill>
                <a:latin typeface="Inter ExtraBold"/>
                <a:ea typeface="Inter ExtraBold"/>
                <a:cs typeface="Inter ExtraBold"/>
                <a:sym typeface="Inter ExtraBold"/>
              </a:rPr>
              <a:t>Model Inputs</a:t>
            </a:r>
            <a:endParaRPr sz="800">
              <a:solidFill>
                <a:schemeClr val="lt1"/>
              </a:solidFill>
              <a:latin typeface="Inter ExtraBold"/>
              <a:ea typeface="Inter ExtraBold"/>
              <a:cs typeface="Inter ExtraBold"/>
              <a:sym typeface="Inter ExtraBold"/>
            </a:endParaRPr>
          </a:p>
        </p:txBody>
      </p:sp>
      <p:sp>
        <p:nvSpPr>
          <p:cNvPr id="496" name="Google Shape;496;p36"/>
          <p:cNvSpPr txBox="1"/>
          <p:nvPr/>
        </p:nvSpPr>
        <p:spPr>
          <a:xfrm>
            <a:off x="360975" y="2893925"/>
            <a:ext cx="1895100" cy="1677300"/>
          </a:xfrm>
          <a:prstGeom prst="rect">
            <a:avLst/>
          </a:prstGeom>
          <a:noFill/>
          <a:ln>
            <a:noFill/>
          </a:ln>
        </p:spPr>
        <p:txBody>
          <a:bodyPr spcFirstLastPara="1" wrap="square" lIns="68575" tIns="34275" rIns="68575" bIns="34275" anchor="t" anchorCtr="0">
            <a:noAutofit/>
          </a:bodyPr>
          <a:lstStyle/>
          <a:p>
            <a:pPr marL="0" marR="0" lvl="0" indent="0" algn="ctr" rtl="0">
              <a:lnSpc>
                <a:spcPct val="120000"/>
              </a:lnSpc>
              <a:spcBef>
                <a:spcPts val="0"/>
              </a:spcBef>
              <a:spcAft>
                <a:spcPts val="0"/>
              </a:spcAft>
              <a:buNone/>
            </a:pPr>
            <a:r>
              <a:rPr lang="en-GB" sz="1100">
                <a:solidFill>
                  <a:schemeClr val="dk1"/>
                </a:solidFill>
                <a:latin typeface="Inter"/>
                <a:ea typeface="Inter"/>
                <a:cs typeface="Inter"/>
                <a:sym typeface="Inter"/>
              </a:rPr>
              <a:t>Our model uses several inputs including the </a:t>
            </a:r>
            <a:r>
              <a:rPr lang="en-GB" sz="1100" b="1">
                <a:solidFill>
                  <a:schemeClr val="dk1"/>
                </a:solidFill>
                <a:latin typeface="Inter"/>
                <a:ea typeface="Inter"/>
                <a:cs typeface="Inter"/>
                <a:sym typeface="Inter"/>
              </a:rPr>
              <a:t>number of ads run in this week</a:t>
            </a:r>
            <a:r>
              <a:rPr lang="en-GB" sz="1100">
                <a:solidFill>
                  <a:schemeClr val="dk1"/>
                </a:solidFill>
                <a:latin typeface="Inter"/>
                <a:ea typeface="Inter"/>
                <a:cs typeface="Inter"/>
                <a:sym typeface="Inter"/>
              </a:rPr>
              <a:t>, lagged binary ad variables, the mean unemployment rate, and quarterly dummy variables to account for seasonality</a:t>
            </a:r>
            <a:endParaRPr sz="1100">
              <a:solidFill>
                <a:schemeClr val="dk1"/>
              </a:solidFill>
              <a:latin typeface="Inter"/>
              <a:ea typeface="Inter"/>
              <a:cs typeface="Inter"/>
              <a:sym typeface="Inter"/>
            </a:endParaRPr>
          </a:p>
        </p:txBody>
      </p:sp>
      <p:grpSp>
        <p:nvGrpSpPr>
          <p:cNvPr id="497" name="Google Shape;497;p36"/>
          <p:cNvGrpSpPr/>
          <p:nvPr/>
        </p:nvGrpSpPr>
        <p:grpSpPr>
          <a:xfrm>
            <a:off x="2710513" y="3084375"/>
            <a:ext cx="353100" cy="353100"/>
            <a:chOff x="3878925" y="2395200"/>
            <a:chExt cx="353100" cy="353100"/>
          </a:xfrm>
        </p:grpSpPr>
        <p:sp>
          <p:nvSpPr>
            <p:cNvPr id="498" name="Google Shape;498;p36"/>
            <p:cNvSpPr/>
            <p:nvPr/>
          </p:nvSpPr>
          <p:spPr>
            <a:xfrm>
              <a:off x="3878925" y="2395200"/>
              <a:ext cx="353100" cy="353100"/>
            </a:xfrm>
            <a:prstGeom prst="ellipse">
              <a:avLst/>
            </a:prstGeom>
            <a:solidFill>
              <a:srgbClr val="BA38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A3833"/>
                </a:solidFill>
              </a:endParaRPr>
            </a:p>
          </p:txBody>
        </p:sp>
        <p:cxnSp>
          <p:nvCxnSpPr>
            <p:cNvPr id="499" name="Google Shape;499;p36"/>
            <p:cNvCxnSpPr>
              <a:stCxn id="498" idx="2"/>
              <a:endCxn id="498" idx="6"/>
            </p:cNvCxnSpPr>
            <p:nvPr/>
          </p:nvCxnSpPr>
          <p:spPr>
            <a:xfrm>
              <a:off x="3878925" y="2571750"/>
              <a:ext cx="353100" cy="0"/>
            </a:xfrm>
            <a:prstGeom prst="straightConnector1">
              <a:avLst/>
            </a:prstGeom>
            <a:noFill/>
            <a:ln w="19050" cap="flat" cmpd="sng">
              <a:solidFill>
                <a:schemeClr val="lt1"/>
              </a:solidFill>
              <a:prstDash val="solid"/>
              <a:round/>
              <a:headEnd type="none" w="med" len="med"/>
              <a:tailEnd type="triangle" w="med" len="med"/>
            </a:ln>
          </p:spPr>
        </p:cxnSp>
      </p:grpSp>
      <p:grpSp>
        <p:nvGrpSpPr>
          <p:cNvPr id="500" name="Google Shape;500;p36"/>
          <p:cNvGrpSpPr/>
          <p:nvPr/>
        </p:nvGrpSpPr>
        <p:grpSpPr>
          <a:xfrm>
            <a:off x="6144063" y="3084363"/>
            <a:ext cx="353100" cy="353100"/>
            <a:chOff x="3878925" y="2395200"/>
            <a:chExt cx="353100" cy="353100"/>
          </a:xfrm>
        </p:grpSpPr>
        <p:sp>
          <p:nvSpPr>
            <p:cNvPr id="501" name="Google Shape;501;p36"/>
            <p:cNvSpPr/>
            <p:nvPr/>
          </p:nvSpPr>
          <p:spPr>
            <a:xfrm>
              <a:off x="3878925" y="2395200"/>
              <a:ext cx="353100" cy="353100"/>
            </a:xfrm>
            <a:prstGeom prst="ellipse">
              <a:avLst/>
            </a:prstGeom>
            <a:solidFill>
              <a:srgbClr val="BA38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A3833"/>
                </a:solidFill>
              </a:endParaRPr>
            </a:p>
          </p:txBody>
        </p:sp>
        <p:cxnSp>
          <p:nvCxnSpPr>
            <p:cNvPr id="502" name="Google Shape;502;p36"/>
            <p:cNvCxnSpPr>
              <a:stCxn id="501" idx="2"/>
              <a:endCxn id="501" idx="6"/>
            </p:cNvCxnSpPr>
            <p:nvPr/>
          </p:nvCxnSpPr>
          <p:spPr>
            <a:xfrm>
              <a:off x="3878925" y="2571750"/>
              <a:ext cx="353100" cy="0"/>
            </a:xfrm>
            <a:prstGeom prst="straightConnector1">
              <a:avLst/>
            </a:prstGeom>
            <a:noFill/>
            <a:ln w="19050" cap="flat" cmpd="sng">
              <a:solidFill>
                <a:schemeClr val="lt1"/>
              </a:solidFill>
              <a:prstDash val="solid"/>
              <a:round/>
              <a:headEnd type="none" w="med" len="med"/>
              <a:tailEnd type="triangle" w="med" len="med"/>
            </a:ln>
          </p:spPr>
        </p:cxnSp>
      </p:grpSp>
      <p:grpSp>
        <p:nvGrpSpPr>
          <p:cNvPr id="503" name="Google Shape;503;p36"/>
          <p:cNvGrpSpPr/>
          <p:nvPr/>
        </p:nvGrpSpPr>
        <p:grpSpPr>
          <a:xfrm>
            <a:off x="710295" y="4809132"/>
            <a:ext cx="7723397" cy="276446"/>
            <a:chOff x="349302" y="4772771"/>
            <a:chExt cx="8602581" cy="328204"/>
          </a:xfrm>
        </p:grpSpPr>
        <p:sp>
          <p:nvSpPr>
            <p:cNvPr id="504" name="Google Shape;504;p36"/>
            <p:cNvSpPr/>
            <p:nvPr/>
          </p:nvSpPr>
          <p:spPr>
            <a:xfrm>
              <a:off x="349302" y="4772771"/>
              <a:ext cx="2325000" cy="328200"/>
            </a:xfrm>
            <a:prstGeom prst="chevron">
              <a:avLst>
                <a:gd name="adj" fmla="val 50000"/>
              </a:avLst>
            </a:prstGeom>
            <a:solidFill>
              <a:srgbClr val="BA2E26"/>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6"/>
            <p:cNvSpPr txBox="1"/>
            <p:nvPr/>
          </p:nvSpPr>
          <p:spPr>
            <a:xfrm>
              <a:off x="513475" y="4772775"/>
              <a:ext cx="1996800" cy="328200"/>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None/>
              </a:pPr>
              <a:r>
                <a:rPr lang="en-GB" sz="1200">
                  <a:solidFill>
                    <a:srgbClr val="FFFFFF"/>
                  </a:solidFill>
                  <a:latin typeface="Inter"/>
                  <a:ea typeface="Inter"/>
                  <a:cs typeface="Inter"/>
                  <a:sym typeface="Inter"/>
                </a:rPr>
                <a:t>Background</a:t>
              </a:r>
              <a:endParaRPr sz="1000">
                <a:solidFill>
                  <a:srgbClr val="FFFFFF"/>
                </a:solidFill>
                <a:latin typeface="Inter"/>
                <a:ea typeface="Inter"/>
                <a:cs typeface="Inter"/>
                <a:sym typeface="Inter"/>
              </a:endParaRPr>
            </a:p>
          </p:txBody>
        </p:sp>
        <p:sp>
          <p:nvSpPr>
            <p:cNvPr id="506" name="Google Shape;506;p36"/>
            <p:cNvSpPr/>
            <p:nvPr/>
          </p:nvSpPr>
          <p:spPr>
            <a:xfrm>
              <a:off x="2441829" y="4772771"/>
              <a:ext cx="2325000" cy="328200"/>
            </a:xfrm>
            <a:prstGeom prst="chevron">
              <a:avLst>
                <a:gd name="adj" fmla="val 50000"/>
              </a:avLst>
            </a:prstGeom>
            <a:solidFill>
              <a:srgbClr val="BA2E26"/>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6"/>
            <p:cNvSpPr txBox="1"/>
            <p:nvPr/>
          </p:nvSpPr>
          <p:spPr>
            <a:xfrm>
              <a:off x="2605972" y="4772771"/>
              <a:ext cx="1996800" cy="328200"/>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None/>
              </a:pPr>
              <a:r>
                <a:rPr lang="en-GB" sz="1200">
                  <a:solidFill>
                    <a:srgbClr val="FFFFFF"/>
                  </a:solidFill>
                  <a:latin typeface="Inter"/>
                  <a:ea typeface="Inter"/>
                  <a:cs typeface="Inter"/>
                  <a:sym typeface="Inter"/>
                </a:rPr>
                <a:t>COVID Impact</a:t>
              </a:r>
              <a:endParaRPr sz="1000">
                <a:solidFill>
                  <a:srgbClr val="FFFFFF"/>
                </a:solidFill>
                <a:latin typeface="Inter"/>
                <a:ea typeface="Inter"/>
                <a:cs typeface="Inter"/>
                <a:sym typeface="Inter"/>
              </a:endParaRPr>
            </a:p>
          </p:txBody>
        </p:sp>
        <p:sp>
          <p:nvSpPr>
            <p:cNvPr id="508" name="Google Shape;508;p36"/>
            <p:cNvSpPr/>
            <p:nvPr/>
          </p:nvSpPr>
          <p:spPr>
            <a:xfrm>
              <a:off x="4497416" y="4772771"/>
              <a:ext cx="2325000" cy="328200"/>
            </a:xfrm>
            <a:prstGeom prst="chevron">
              <a:avLst>
                <a:gd name="adj" fmla="val 50000"/>
              </a:avLst>
            </a:prstGeom>
            <a:solidFill>
              <a:srgbClr val="FECB00"/>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09" name="Google Shape;509;p36"/>
            <p:cNvSpPr txBox="1"/>
            <p:nvPr/>
          </p:nvSpPr>
          <p:spPr>
            <a:xfrm>
              <a:off x="4661559" y="4772771"/>
              <a:ext cx="1996800" cy="328200"/>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None/>
              </a:pPr>
              <a:r>
                <a:rPr lang="en-GB" sz="1200">
                  <a:solidFill>
                    <a:schemeClr val="dk1"/>
                  </a:solidFill>
                  <a:latin typeface="Inter"/>
                  <a:ea typeface="Inter"/>
                  <a:cs typeface="Inter"/>
                  <a:sym typeface="Inter"/>
                </a:rPr>
                <a:t>Ad Assessment</a:t>
              </a:r>
              <a:endParaRPr sz="1200">
                <a:solidFill>
                  <a:schemeClr val="dk1"/>
                </a:solidFill>
                <a:latin typeface="Inter"/>
                <a:ea typeface="Inter"/>
                <a:cs typeface="Inter"/>
                <a:sym typeface="Inter"/>
              </a:endParaRPr>
            </a:p>
          </p:txBody>
        </p:sp>
        <p:sp>
          <p:nvSpPr>
            <p:cNvPr id="510" name="Google Shape;510;p36"/>
            <p:cNvSpPr/>
            <p:nvPr/>
          </p:nvSpPr>
          <p:spPr>
            <a:xfrm>
              <a:off x="6626883" y="4772771"/>
              <a:ext cx="2325000" cy="328200"/>
            </a:xfrm>
            <a:prstGeom prst="chevron">
              <a:avLst>
                <a:gd name="adj" fmla="val 50000"/>
              </a:avLst>
            </a:prstGeom>
            <a:solidFill>
              <a:srgbClr val="BA2E26"/>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6"/>
            <p:cNvSpPr txBox="1"/>
            <p:nvPr/>
          </p:nvSpPr>
          <p:spPr>
            <a:xfrm>
              <a:off x="6791026" y="4772771"/>
              <a:ext cx="1996800" cy="328200"/>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None/>
              </a:pPr>
              <a:r>
                <a:rPr lang="en-GB" sz="1200">
                  <a:solidFill>
                    <a:schemeClr val="lt1"/>
                  </a:solidFill>
                  <a:latin typeface="Inter"/>
                  <a:ea typeface="Inter"/>
                  <a:cs typeface="Inter"/>
                  <a:sym typeface="Inter"/>
                </a:rPr>
                <a:t>Recommendations</a:t>
              </a:r>
              <a:endParaRPr sz="1000">
                <a:solidFill>
                  <a:schemeClr val="lt1"/>
                </a:solidFill>
                <a:latin typeface="Inter"/>
                <a:ea typeface="Inter"/>
                <a:cs typeface="Inter"/>
                <a:sym typeface="Inter"/>
              </a:endParaRPr>
            </a:p>
          </p:txBody>
        </p:sp>
      </p:grpSp>
      <p:sp>
        <p:nvSpPr>
          <p:cNvPr id="512" name="Google Shape;512;p36"/>
          <p:cNvSpPr txBox="1"/>
          <p:nvPr/>
        </p:nvSpPr>
        <p:spPr>
          <a:xfrm>
            <a:off x="7254475" y="2262825"/>
            <a:ext cx="1060800" cy="5310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GB" sz="1500">
                <a:solidFill>
                  <a:schemeClr val="lt1"/>
                </a:solidFill>
                <a:latin typeface="Inter ExtraBold"/>
                <a:ea typeface="Inter ExtraBold"/>
                <a:cs typeface="Inter ExtraBold"/>
                <a:sym typeface="Inter ExtraBold"/>
              </a:rPr>
              <a:t>Model Outputs</a:t>
            </a:r>
            <a:endParaRPr sz="800">
              <a:solidFill>
                <a:schemeClr val="lt1"/>
              </a:solidFill>
              <a:latin typeface="Inter ExtraBold"/>
              <a:ea typeface="Inter ExtraBold"/>
              <a:cs typeface="Inter ExtraBold"/>
              <a:sym typeface="Inter Extra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pic>
        <p:nvPicPr>
          <p:cNvPr id="517" name="Google Shape;517;p37"/>
          <p:cNvPicPr preferRelativeResize="0"/>
          <p:nvPr/>
        </p:nvPicPr>
        <p:blipFill rotWithShape="1">
          <a:blip r:embed="rId3">
            <a:alphaModFix/>
          </a:blip>
          <a:srcRect/>
          <a:stretch/>
        </p:blipFill>
        <p:spPr>
          <a:xfrm>
            <a:off x="61550" y="4809125"/>
            <a:ext cx="316225" cy="276452"/>
          </a:xfrm>
          <a:prstGeom prst="rect">
            <a:avLst/>
          </a:prstGeom>
          <a:noFill/>
          <a:ln>
            <a:noFill/>
          </a:ln>
        </p:spPr>
      </p:pic>
      <p:sp>
        <p:nvSpPr>
          <p:cNvPr id="518" name="Google Shape;518;p37"/>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b" anchorCtr="0">
            <a:noAutofit/>
          </a:bodyPr>
          <a:lstStyle/>
          <a:p>
            <a:pPr marL="0" lvl="0" indent="0" algn="r" rtl="0">
              <a:spcBef>
                <a:spcPts val="0"/>
              </a:spcBef>
              <a:spcAft>
                <a:spcPts val="0"/>
              </a:spcAft>
              <a:buNone/>
            </a:pPr>
            <a:fld id="{00000000-1234-1234-1234-123412341234}" type="slidenum">
              <a:rPr lang="en-GB" sz="1100">
                <a:latin typeface="Inter"/>
                <a:ea typeface="Inter"/>
                <a:cs typeface="Inter"/>
                <a:sym typeface="Inter"/>
              </a:rPr>
              <a:t>13</a:t>
            </a:fld>
            <a:endParaRPr sz="1100">
              <a:latin typeface="Inter"/>
              <a:ea typeface="Inter"/>
              <a:cs typeface="Inter"/>
              <a:sym typeface="Inter"/>
            </a:endParaRPr>
          </a:p>
        </p:txBody>
      </p:sp>
      <p:grpSp>
        <p:nvGrpSpPr>
          <p:cNvPr id="519" name="Google Shape;519;p37"/>
          <p:cNvGrpSpPr/>
          <p:nvPr/>
        </p:nvGrpSpPr>
        <p:grpSpPr>
          <a:xfrm>
            <a:off x="833370" y="4809119"/>
            <a:ext cx="7723397" cy="276446"/>
            <a:chOff x="349302" y="4772771"/>
            <a:chExt cx="8602581" cy="328204"/>
          </a:xfrm>
        </p:grpSpPr>
        <p:sp>
          <p:nvSpPr>
            <p:cNvPr id="520" name="Google Shape;520;p37"/>
            <p:cNvSpPr/>
            <p:nvPr/>
          </p:nvSpPr>
          <p:spPr>
            <a:xfrm>
              <a:off x="349302" y="4772771"/>
              <a:ext cx="2325000" cy="328200"/>
            </a:xfrm>
            <a:prstGeom prst="chevron">
              <a:avLst>
                <a:gd name="adj" fmla="val 50000"/>
              </a:avLst>
            </a:prstGeom>
            <a:solidFill>
              <a:srgbClr val="BA2E26"/>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7"/>
            <p:cNvSpPr txBox="1"/>
            <p:nvPr/>
          </p:nvSpPr>
          <p:spPr>
            <a:xfrm>
              <a:off x="513475" y="4772775"/>
              <a:ext cx="1996800" cy="328200"/>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None/>
              </a:pPr>
              <a:r>
                <a:rPr lang="en-GB" sz="1200">
                  <a:solidFill>
                    <a:srgbClr val="FFFFFF"/>
                  </a:solidFill>
                  <a:latin typeface="Inter"/>
                  <a:ea typeface="Inter"/>
                  <a:cs typeface="Inter"/>
                  <a:sym typeface="Inter"/>
                </a:rPr>
                <a:t>Background</a:t>
              </a:r>
              <a:endParaRPr sz="1000">
                <a:solidFill>
                  <a:srgbClr val="FFFFFF"/>
                </a:solidFill>
                <a:latin typeface="Inter"/>
                <a:ea typeface="Inter"/>
                <a:cs typeface="Inter"/>
                <a:sym typeface="Inter"/>
              </a:endParaRPr>
            </a:p>
          </p:txBody>
        </p:sp>
        <p:sp>
          <p:nvSpPr>
            <p:cNvPr id="522" name="Google Shape;522;p37"/>
            <p:cNvSpPr/>
            <p:nvPr/>
          </p:nvSpPr>
          <p:spPr>
            <a:xfrm>
              <a:off x="2441829" y="4772771"/>
              <a:ext cx="2325000" cy="328200"/>
            </a:xfrm>
            <a:prstGeom prst="chevron">
              <a:avLst>
                <a:gd name="adj" fmla="val 50000"/>
              </a:avLst>
            </a:prstGeom>
            <a:solidFill>
              <a:srgbClr val="FECB00"/>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7"/>
            <p:cNvSpPr txBox="1"/>
            <p:nvPr/>
          </p:nvSpPr>
          <p:spPr>
            <a:xfrm>
              <a:off x="2605972" y="4772771"/>
              <a:ext cx="1996800" cy="328200"/>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None/>
              </a:pPr>
              <a:r>
                <a:rPr lang="en-GB" sz="1200">
                  <a:solidFill>
                    <a:schemeClr val="dk1"/>
                  </a:solidFill>
                  <a:latin typeface="Inter"/>
                  <a:ea typeface="Inter"/>
                  <a:cs typeface="Inter"/>
                  <a:sym typeface="Inter"/>
                </a:rPr>
                <a:t>COVID Impact</a:t>
              </a:r>
              <a:endParaRPr sz="1000">
                <a:solidFill>
                  <a:schemeClr val="dk1"/>
                </a:solidFill>
                <a:latin typeface="Inter"/>
                <a:ea typeface="Inter"/>
                <a:cs typeface="Inter"/>
                <a:sym typeface="Inter"/>
              </a:endParaRPr>
            </a:p>
          </p:txBody>
        </p:sp>
        <p:sp>
          <p:nvSpPr>
            <p:cNvPr id="524" name="Google Shape;524;p37"/>
            <p:cNvSpPr/>
            <p:nvPr/>
          </p:nvSpPr>
          <p:spPr>
            <a:xfrm>
              <a:off x="4497416" y="4772771"/>
              <a:ext cx="2325000" cy="328200"/>
            </a:xfrm>
            <a:prstGeom prst="chevron">
              <a:avLst>
                <a:gd name="adj" fmla="val 50000"/>
              </a:avLst>
            </a:prstGeom>
            <a:solidFill>
              <a:srgbClr val="BA3833"/>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25" name="Google Shape;525;p37"/>
            <p:cNvSpPr txBox="1"/>
            <p:nvPr/>
          </p:nvSpPr>
          <p:spPr>
            <a:xfrm>
              <a:off x="4661559" y="4772771"/>
              <a:ext cx="1996800" cy="328200"/>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None/>
              </a:pPr>
              <a:r>
                <a:rPr lang="en-GB" sz="1200">
                  <a:solidFill>
                    <a:srgbClr val="FFFFFF"/>
                  </a:solidFill>
                  <a:latin typeface="Inter"/>
                  <a:ea typeface="Inter"/>
                  <a:cs typeface="Inter"/>
                  <a:sym typeface="Inter"/>
                </a:rPr>
                <a:t>Ad Assessment</a:t>
              </a:r>
              <a:endParaRPr sz="1200">
                <a:solidFill>
                  <a:srgbClr val="FFFFFF"/>
                </a:solidFill>
                <a:latin typeface="Inter"/>
                <a:ea typeface="Inter"/>
                <a:cs typeface="Inter"/>
                <a:sym typeface="Inter"/>
              </a:endParaRPr>
            </a:p>
          </p:txBody>
        </p:sp>
        <p:sp>
          <p:nvSpPr>
            <p:cNvPr id="526" name="Google Shape;526;p37"/>
            <p:cNvSpPr/>
            <p:nvPr/>
          </p:nvSpPr>
          <p:spPr>
            <a:xfrm>
              <a:off x="6626883" y="4772771"/>
              <a:ext cx="2325000" cy="328200"/>
            </a:xfrm>
            <a:prstGeom prst="chevron">
              <a:avLst>
                <a:gd name="adj" fmla="val 50000"/>
              </a:avLst>
            </a:prstGeom>
            <a:solidFill>
              <a:srgbClr val="BA2E26"/>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27" name="Google Shape;527;p37"/>
            <p:cNvSpPr txBox="1"/>
            <p:nvPr/>
          </p:nvSpPr>
          <p:spPr>
            <a:xfrm>
              <a:off x="6791026" y="4772771"/>
              <a:ext cx="1996800" cy="328200"/>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None/>
              </a:pPr>
              <a:r>
                <a:rPr lang="en-GB" sz="1200">
                  <a:solidFill>
                    <a:schemeClr val="lt1"/>
                  </a:solidFill>
                  <a:latin typeface="Inter"/>
                  <a:ea typeface="Inter"/>
                  <a:cs typeface="Inter"/>
                  <a:sym typeface="Inter"/>
                </a:rPr>
                <a:t>Recommendations</a:t>
              </a:r>
              <a:endParaRPr sz="1000">
                <a:solidFill>
                  <a:schemeClr val="lt1"/>
                </a:solidFill>
                <a:latin typeface="Inter"/>
                <a:ea typeface="Inter"/>
                <a:cs typeface="Inter"/>
                <a:sym typeface="Inter"/>
              </a:endParaRPr>
            </a:p>
          </p:txBody>
        </p:sp>
      </p:grpSp>
      <p:grpSp>
        <p:nvGrpSpPr>
          <p:cNvPr id="528" name="Google Shape;528;p37"/>
          <p:cNvGrpSpPr/>
          <p:nvPr/>
        </p:nvGrpSpPr>
        <p:grpSpPr>
          <a:xfrm>
            <a:off x="251500" y="98350"/>
            <a:ext cx="8455200" cy="626600"/>
            <a:chOff x="251500" y="98350"/>
            <a:chExt cx="8455200" cy="626600"/>
          </a:xfrm>
        </p:grpSpPr>
        <p:sp>
          <p:nvSpPr>
            <p:cNvPr id="529" name="Google Shape;529;p37"/>
            <p:cNvSpPr txBox="1"/>
            <p:nvPr/>
          </p:nvSpPr>
          <p:spPr>
            <a:xfrm>
              <a:off x="251500" y="98350"/>
              <a:ext cx="838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latin typeface="Inter"/>
                  <a:ea typeface="Inter"/>
                  <a:cs typeface="Inter"/>
                  <a:sym typeface="Inter"/>
                </a:rPr>
                <a:t>Segmentation of Metro vs. Non-Metro Areas For Tailored Geographic Solutions</a:t>
              </a:r>
              <a:endParaRPr b="1">
                <a:latin typeface="Inter"/>
                <a:ea typeface="Inter"/>
                <a:cs typeface="Inter"/>
                <a:sym typeface="Inter"/>
              </a:endParaRPr>
            </a:p>
          </p:txBody>
        </p:sp>
        <p:sp>
          <p:nvSpPr>
            <p:cNvPr id="530" name="Google Shape;530;p37"/>
            <p:cNvSpPr txBox="1"/>
            <p:nvPr/>
          </p:nvSpPr>
          <p:spPr>
            <a:xfrm>
              <a:off x="251500" y="355650"/>
              <a:ext cx="8389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Inter"/>
                  <a:ea typeface="Inter"/>
                  <a:cs typeface="Inter"/>
                  <a:sym typeface="Inter"/>
                </a:rPr>
                <a:t>We leveraged computer generated segments (hierarchy clustering) which resulted in metro vs. non-metro groups</a:t>
              </a:r>
              <a:endParaRPr sz="1200">
                <a:latin typeface="Inter"/>
                <a:ea typeface="Inter"/>
                <a:cs typeface="Inter"/>
                <a:sym typeface="Inter"/>
              </a:endParaRPr>
            </a:p>
          </p:txBody>
        </p:sp>
        <p:cxnSp>
          <p:nvCxnSpPr>
            <p:cNvPr id="531" name="Google Shape;531;p37"/>
            <p:cNvCxnSpPr/>
            <p:nvPr/>
          </p:nvCxnSpPr>
          <p:spPr>
            <a:xfrm>
              <a:off x="337000" y="700275"/>
              <a:ext cx="8369700" cy="0"/>
            </a:xfrm>
            <a:prstGeom prst="straightConnector1">
              <a:avLst/>
            </a:prstGeom>
            <a:noFill/>
            <a:ln w="9525" cap="flat" cmpd="sng">
              <a:solidFill>
                <a:schemeClr val="dk2"/>
              </a:solidFill>
              <a:prstDash val="solid"/>
              <a:round/>
              <a:headEnd type="none" w="med" len="med"/>
              <a:tailEnd type="none" w="med" len="med"/>
            </a:ln>
          </p:spPr>
        </p:cxnSp>
      </p:grpSp>
      <p:sp>
        <p:nvSpPr>
          <p:cNvPr id="532" name="Google Shape;532;p37"/>
          <p:cNvSpPr txBox="1"/>
          <p:nvPr/>
        </p:nvSpPr>
        <p:spPr>
          <a:xfrm>
            <a:off x="4958709" y="1017650"/>
            <a:ext cx="3540600" cy="223200"/>
          </a:xfrm>
          <a:prstGeom prst="rect">
            <a:avLst/>
          </a:prstGeom>
          <a:noFill/>
          <a:ln>
            <a:noFill/>
          </a:ln>
        </p:spPr>
        <p:txBody>
          <a:bodyPr spcFirstLastPara="1" wrap="square" lIns="68575" tIns="34275" rIns="68575" bIns="34275" anchor="t" anchorCtr="0">
            <a:spAutoFit/>
          </a:bodyPr>
          <a:lstStyle/>
          <a:p>
            <a:pPr marL="0" marR="0" lvl="0" indent="0" algn="ctr" rtl="0">
              <a:lnSpc>
                <a:spcPct val="120000"/>
              </a:lnSpc>
              <a:spcBef>
                <a:spcPts val="0"/>
              </a:spcBef>
              <a:spcAft>
                <a:spcPts val="0"/>
              </a:spcAft>
              <a:buNone/>
            </a:pPr>
            <a:r>
              <a:rPr lang="en-GB" sz="1000" b="1" u="sng">
                <a:solidFill>
                  <a:srgbClr val="171616"/>
                </a:solidFill>
                <a:latin typeface="Inter"/>
                <a:ea typeface="Inter"/>
                <a:cs typeface="Inter"/>
                <a:sym typeface="Inter"/>
              </a:rPr>
              <a:t>COOP Segmentation by Community Type</a:t>
            </a:r>
            <a:endParaRPr sz="1000" b="1" u="sng">
              <a:solidFill>
                <a:srgbClr val="171616"/>
              </a:solidFill>
              <a:latin typeface="Inter"/>
              <a:ea typeface="Inter"/>
              <a:cs typeface="Inter"/>
              <a:sym typeface="Inter"/>
            </a:endParaRPr>
          </a:p>
        </p:txBody>
      </p:sp>
      <p:grpSp>
        <p:nvGrpSpPr>
          <p:cNvPr id="533" name="Google Shape;533;p37"/>
          <p:cNvGrpSpPr/>
          <p:nvPr/>
        </p:nvGrpSpPr>
        <p:grpSpPr>
          <a:xfrm>
            <a:off x="615006" y="1105871"/>
            <a:ext cx="3778442" cy="3182119"/>
            <a:chOff x="494100" y="1452619"/>
            <a:chExt cx="2893805" cy="2248212"/>
          </a:xfrm>
        </p:grpSpPr>
        <p:grpSp>
          <p:nvGrpSpPr>
            <p:cNvPr id="534" name="Google Shape;534;p37"/>
            <p:cNvGrpSpPr/>
            <p:nvPr/>
          </p:nvGrpSpPr>
          <p:grpSpPr>
            <a:xfrm>
              <a:off x="494126" y="1452619"/>
              <a:ext cx="2893779" cy="2248212"/>
              <a:chOff x="1362205" y="1936755"/>
              <a:chExt cx="3050579" cy="4423002"/>
            </a:xfrm>
          </p:grpSpPr>
          <p:sp>
            <p:nvSpPr>
              <p:cNvPr id="535" name="Google Shape;535;p37"/>
              <p:cNvSpPr/>
              <p:nvPr/>
            </p:nvSpPr>
            <p:spPr>
              <a:xfrm>
                <a:off x="1362205" y="1936755"/>
                <a:ext cx="142200" cy="151500"/>
              </a:xfrm>
              <a:prstGeom prst="triangle">
                <a:avLst>
                  <a:gd name="adj" fmla="val 100000"/>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536" name="Google Shape;536;p37"/>
              <p:cNvSpPr/>
              <p:nvPr/>
            </p:nvSpPr>
            <p:spPr>
              <a:xfrm>
                <a:off x="1500319" y="1936756"/>
                <a:ext cx="2912400" cy="4271400"/>
              </a:xfrm>
              <a:prstGeom prst="rect">
                <a:avLst/>
              </a:prstGeom>
              <a:solidFill>
                <a:schemeClr val="lt1"/>
              </a:solidFill>
              <a:ln w="25400" cap="flat" cmpd="sng">
                <a:solidFill>
                  <a:srgbClr val="17161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537" name="Google Shape;537;p37"/>
              <p:cNvSpPr/>
              <p:nvPr/>
            </p:nvSpPr>
            <p:spPr>
              <a:xfrm>
                <a:off x="1362206" y="2088357"/>
                <a:ext cx="2912400" cy="4271400"/>
              </a:xfrm>
              <a:prstGeom prst="rect">
                <a:avLst/>
              </a:prstGeom>
              <a:solidFill>
                <a:schemeClr val="lt1"/>
              </a:solidFill>
              <a:ln w="25400" cap="flat" cmpd="sng">
                <a:solidFill>
                  <a:srgbClr val="17161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cxnSp>
            <p:nvCxnSpPr>
              <p:cNvPr id="538" name="Google Shape;538;p37"/>
              <p:cNvCxnSpPr/>
              <p:nvPr/>
            </p:nvCxnSpPr>
            <p:spPr>
              <a:xfrm flipH="1">
                <a:off x="1362317" y="1936756"/>
                <a:ext cx="138000" cy="151500"/>
              </a:xfrm>
              <a:prstGeom prst="straightConnector1">
                <a:avLst/>
              </a:prstGeom>
              <a:noFill/>
              <a:ln w="25400" cap="flat" cmpd="sng">
                <a:solidFill>
                  <a:srgbClr val="171616"/>
                </a:solidFill>
                <a:prstDash val="solid"/>
                <a:miter lim="800000"/>
                <a:headEnd type="none" w="sm" len="sm"/>
                <a:tailEnd type="none" w="sm" len="sm"/>
              </a:ln>
            </p:spPr>
          </p:cxnSp>
          <p:cxnSp>
            <p:nvCxnSpPr>
              <p:cNvPr id="539" name="Google Shape;539;p37"/>
              <p:cNvCxnSpPr/>
              <p:nvPr/>
            </p:nvCxnSpPr>
            <p:spPr>
              <a:xfrm flipH="1">
                <a:off x="4274784" y="1936756"/>
                <a:ext cx="138000" cy="151500"/>
              </a:xfrm>
              <a:prstGeom prst="straightConnector1">
                <a:avLst/>
              </a:prstGeom>
              <a:noFill/>
              <a:ln w="25400" cap="flat" cmpd="sng">
                <a:solidFill>
                  <a:srgbClr val="171616"/>
                </a:solidFill>
                <a:prstDash val="solid"/>
                <a:miter lim="800000"/>
                <a:headEnd type="none" w="sm" len="sm"/>
                <a:tailEnd type="none" w="sm" len="sm"/>
              </a:ln>
            </p:spPr>
          </p:cxnSp>
          <p:cxnSp>
            <p:nvCxnSpPr>
              <p:cNvPr id="540" name="Google Shape;540;p37"/>
              <p:cNvCxnSpPr/>
              <p:nvPr/>
            </p:nvCxnSpPr>
            <p:spPr>
              <a:xfrm flipH="1">
                <a:off x="4274783" y="6208062"/>
                <a:ext cx="138000" cy="151500"/>
              </a:xfrm>
              <a:prstGeom prst="straightConnector1">
                <a:avLst/>
              </a:prstGeom>
              <a:noFill/>
              <a:ln w="25400" cap="flat" cmpd="sng">
                <a:solidFill>
                  <a:srgbClr val="171616"/>
                </a:solidFill>
                <a:prstDash val="solid"/>
                <a:miter lim="800000"/>
                <a:headEnd type="none" w="sm" len="sm"/>
                <a:tailEnd type="none" w="sm" len="sm"/>
              </a:ln>
            </p:spPr>
          </p:cxnSp>
        </p:grpSp>
        <p:sp>
          <p:nvSpPr>
            <p:cNvPr id="541" name="Google Shape;541;p37"/>
            <p:cNvSpPr txBox="1"/>
            <p:nvPr/>
          </p:nvSpPr>
          <p:spPr>
            <a:xfrm>
              <a:off x="494100" y="1618475"/>
              <a:ext cx="2733900" cy="626700"/>
            </a:xfrm>
            <a:prstGeom prst="rect">
              <a:avLst/>
            </a:prstGeom>
            <a:noFill/>
            <a:ln>
              <a:noFill/>
            </a:ln>
          </p:spPr>
          <p:txBody>
            <a:bodyPr spcFirstLastPara="1" wrap="square" lIns="68575" tIns="34275" rIns="68575" bIns="34275" anchor="t" anchorCtr="0">
              <a:noAutofit/>
            </a:bodyPr>
            <a:lstStyle/>
            <a:p>
              <a:pPr marL="0" marR="0" lvl="0" indent="0" algn="ctr" rtl="0">
                <a:lnSpc>
                  <a:spcPct val="120000"/>
                </a:lnSpc>
                <a:spcBef>
                  <a:spcPts val="0"/>
                </a:spcBef>
                <a:spcAft>
                  <a:spcPts val="0"/>
                </a:spcAft>
                <a:buNone/>
              </a:pPr>
              <a:r>
                <a:rPr lang="en-GB" sz="1100" b="1" u="sng">
                  <a:solidFill>
                    <a:srgbClr val="171616"/>
                  </a:solidFill>
                  <a:latin typeface="Inter"/>
                  <a:ea typeface="Inter"/>
                  <a:cs typeface="Inter"/>
                  <a:sym typeface="Inter"/>
                </a:rPr>
                <a:t>Segmentation Strategy</a:t>
              </a:r>
              <a:endParaRPr sz="1100">
                <a:solidFill>
                  <a:srgbClr val="171616"/>
                </a:solidFill>
                <a:latin typeface="Inter"/>
                <a:ea typeface="Inter"/>
                <a:cs typeface="Inter"/>
                <a:sym typeface="Inter"/>
              </a:endParaRPr>
            </a:p>
            <a:p>
              <a:pPr marL="0" marR="0" lvl="0" indent="0" algn="l" rtl="0">
                <a:lnSpc>
                  <a:spcPct val="120000"/>
                </a:lnSpc>
                <a:spcBef>
                  <a:spcPts val="0"/>
                </a:spcBef>
                <a:spcAft>
                  <a:spcPts val="0"/>
                </a:spcAft>
                <a:buNone/>
              </a:pPr>
              <a:endParaRPr sz="1100">
                <a:solidFill>
                  <a:srgbClr val="171616"/>
                </a:solidFill>
                <a:latin typeface="Inter"/>
                <a:ea typeface="Inter"/>
                <a:cs typeface="Inter"/>
                <a:sym typeface="Inter"/>
              </a:endParaRPr>
            </a:p>
            <a:p>
              <a:pPr marL="0" lvl="0" indent="0" algn="ctr" rtl="0">
                <a:lnSpc>
                  <a:spcPct val="120000"/>
                </a:lnSpc>
                <a:spcBef>
                  <a:spcPts val="0"/>
                </a:spcBef>
                <a:spcAft>
                  <a:spcPts val="0"/>
                </a:spcAft>
                <a:buNone/>
              </a:pPr>
              <a:r>
                <a:rPr lang="en-GB" sz="1100">
                  <a:solidFill>
                    <a:srgbClr val="171616"/>
                  </a:solidFill>
                  <a:latin typeface="Inter"/>
                  <a:ea typeface="Inter"/>
                  <a:cs typeface="Inter"/>
                  <a:sym typeface="Inter"/>
                </a:rPr>
                <a:t>Used hierarchy clustering model to generate clusters of COOPs by total sales</a:t>
              </a:r>
              <a:endParaRPr sz="1100">
                <a:solidFill>
                  <a:srgbClr val="171616"/>
                </a:solidFill>
                <a:latin typeface="Inter"/>
                <a:ea typeface="Inter"/>
                <a:cs typeface="Inter"/>
                <a:sym typeface="Inter"/>
              </a:endParaRPr>
            </a:p>
            <a:p>
              <a:pPr marL="0" marR="0" lvl="0" indent="0" algn="ctr" rtl="0">
                <a:lnSpc>
                  <a:spcPct val="120000"/>
                </a:lnSpc>
                <a:spcBef>
                  <a:spcPts val="0"/>
                </a:spcBef>
                <a:spcAft>
                  <a:spcPts val="0"/>
                </a:spcAft>
                <a:buNone/>
              </a:pPr>
              <a:endParaRPr sz="1100">
                <a:solidFill>
                  <a:srgbClr val="171616"/>
                </a:solidFill>
                <a:latin typeface="Inter"/>
                <a:ea typeface="Inter"/>
                <a:cs typeface="Inter"/>
                <a:sym typeface="Inter"/>
              </a:endParaRPr>
            </a:p>
            <a:p>
              <a:pPr marL="0" marR="0" lvl="0" indent="0" algn="ctr" rtl="0">
                <a:lnSpc>
                  <a:spcPct val="120000"/>
                </a:lnSpc>
                <a:spcBef>
                  <a:spcPts val="0"/>
                </a:spcBef>
                <a:spcAft>
                  <a:spcPts val="0"/>
                </a:spcAft>
                <a:buNone/>
              </a:pPr>
              <a:r>
                <a:rPr lang="en-GB" sz="1100">
                  <a:solidFill>
                    <a:srgbClr val="171616"/>
                  </a:solidFill>
                  <a:latin typeface="Inter"/>
                  <a:ea typeface="Inter"/>
                  <a:cs typeface="Inter"/>
                  <a:sym typeface="Inter"/>
                </a:rPr>
                <a:t>Our clustering model generated segments that allowed us to investigate the effects of advertising campaigns on metro versus non-metro COOP locations</a:t>
              </a:r>
              <a:endParaRPr sz="1100">
                <a:solidFill>
                  <a:srgbClr val="171616"/>
                </a:solidFill>
                <a:latin typeface="Inter"/>
                <a:ea typeface="Inter"/>
                <a:cs typeface="Inter"/>
                <a:sym typeface="Inter"/>
              </a:endParaRPr>
            </a:p>
            <a:p>
              <a:pPr marL="0" marR="0" lvl="0" indent="0" algn="ctr" rtl="0">
                <a:lnSpc>
                  <a:spcPct val="120000"/>
                </a:lnSpc>
                <a:spcBef>
                  <a:spcPts val="0"/>
                </a:spcBef>
                <a:spcAft>
                  <a:spcPts val="0"/>
                </a:spcAft>
                <a:buNone/>
              </a:pPr>
              <a:endParaRPr sz="1100">
                <a:solidFill>
                  <a:srgbClr val="171616"/>
                </a:solidFill>
                <a:latin typeface="Inter"/>
                <a:ea typeface="Inter"/>
                <a:cs typeface="Inter"/>
                <a:sym typeface="Inter"/>
              </a:endParaRPr>
            </a:p>
            <a:p>
              <a:pPr marL="0" marR="0" lvl="0" indent="0" algn="ctr" rtl="0">
                <a:lnSpc>
                  <a:spcPct val="120000"/>
                </a:lnSpc>
                <a:spcBef>
                  <a:spcPts val="0"/>
                </a:spcBef>
                <a:spcAft>
                  <a:spcPts val="0"/>
                </a:spcAft>
                <a:buNone/>
              </a:pPr>
              <a:r>
                <a:rPr lang="en-GB" sz="1100">
                  <a:solidFill>
                    <a:srgbClr val="171616"/>
                  </a:solidFill>
                  <a:latin typeface="Inter"/>
                  <a:ea typeface="Inter"/>
                  <a:cs typeface="Inter"/>
                  <a:sym typeface="Inter"/>
                </a:rPr>
                <a:t>This strategy would allow us to analyze key differences between COOPs consistently with our COVID-19 segmentation and provide tailored advertising recommendations</a:t>
              </a:r>
              <a:endParaRPr sz="1100">
                <a:solidFill>
                  <a:srgbClr val="171616"/>
                </a:solidFill>
                <a:latin typeface="Inter"/>
                <a:ea typeface="Inter"/>
                <a:cs typeface="Inter"/>
                <a:sym typeface="Inter"/>
              </a:endParaRPr>
            </a:p>
            <a:p>
              <a:pPr marL="0" marR="0" lvl="0" indent="0" algn="ctr" rtl="0">
                <a:lnSpc>
                  <a:spcPct val="120000"/>
                </a:lnSpc>
                <a:spcBef>
                  <a:spcPts val="0"/>
                </a:spcBef>
                <a:spcAft>
                  <a:spcPts val="0"/>
                </a:spcAft>
                <a:buNone/>
              </a:pPr>
              <a:endParaRPr sz="1100">
                <a:solidFill>
                  <a:srgbClr val="171616"/>
                </a:solidFill>
                <a:latin typeface="Inter"/>
                <a:ea typeface="Inter"/>
                <a:cs typeface="Inter"/>
                <a:sym typeface="Inter"/>
              </a:endParaRPr>
            </a:p>
            <a:p>
              <a:pPr marL="0" marR="0" lvl="0" indent="0" algn="ctr" rtl="0">
                <a:lnSpc>
                  <a:spcPct val="120000"/>
                </a:lnSpc>
                <a:spcBef>
                  <a:spcPts val="0"/>
                </a:spcBef>
                <a:spcAft>
                  <a:spcPts val="0"/>
                </a:spcAft>
                <a:buNone/>
              </a:pPr>
              <a:endParaRPr sz="1100">
                <a:solidFill>
                  <a:srgbClr val="171616"/>
                </a:solidFill>
                <a:latin typeface="Inter"/>
                <a:ea typeface="Inter"/>
                <a:cs typeface="Inter"/>
                <a:sym typeface="Inter"/>
              </a:endParaRPr>
            </a:p>
          </p:txBody>
        </p:sp>
      </p:grpSp>
      <p:grpSp>
        <p:nvGrpSpPr>
          <p:cNvPr id="542" name="Google Shape;542;p37"/>
          <p:cNvGrpSpPr/>
          <p:nvPr/>
        </p:nvGrpSpPr>
        <p:grpSpPr>
          <a:xfrm>
            <a:off x="3967413" y="925216"/>
            <a:ext cx="528729" cy="536068"/>
            <a:chOff x="3219750" y="1292750"/>
            <a:chExt cx="495900" cy="495900"/>
          </a:xfrm>
        </p:grpSpPr>
        <p:sp>
          <p:nvSpPr>
            <p:cNvPr id="543" name="Google Shape;543;p37"/>
            <p:cNvSpPr/>
            <p:nvPr/>
          </p:nvSpPr>
          <p:spPr>
            <a:xfrm>
              <a:off x="3219750" y="1292750"/>
              <a:ext cx="495900" cy="495900"/>
            </a:xfrm>
            <a:prstGeom prst="ellipse">
              <a:avLst/>
            </a:prstGeom>
            <a:solidFill>
              <a:srgbClr val="BA38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 name="Google Shape;544;p37"/>
            <p:cNvCxnSpPr>
              <a:stCxn id="543" idx="7"/>
            </p:cNvCxnSpPr>
            <p:nvPr/>
          </p:nvCxnSpPr>
          <p:spPr>
            <a:xfrm flipH="1">
              <a:off x="3446527" y="1365373"/>
              <a:ext cx="196500" cy="200700"/>
            </a:xfrm>
            <a:prstGeom prst="straightConnector1">
              <a:avLst/>
            </a:prstGeom>
            <a:noFill/>
            <a:ln w="19050" cap="flat" cmpd="sng">
              <a:solidFill>
                <a:schemeClr val="lt1"/>
              </a:solidFill>
              <a:prstDash val="solid"/>
              <a:round/>
              <a:headEnd type="none" w="med" len="med"/>
              <a:tailEnd type="none" w="med" len="med"/>
            </a:ln>
          </p:spPr>
        </p:cxnSp>
        <p:cxnSp>
          <p:nvCxnSpPr>
            <p:cNvPr id="545" name="Google Shape;545;p37"/>
            <p:cNvCxnSpPr>
              <a:endCxn id="543" idx="5"/>
            </p:cNvCxnSpPr>
            <p:nvPr/>
          </p:nvCxnSpPr>
          <p:spPr>
            <a:xfrm>
              <a:off x="3446527" y="1557627"/>
              <a:ext cx="196500" cy="158400"/>
            </a:xfrm>
            <a:prstGeom prst="straightConnector1">
              <a:avLst/>
            </a:prstGeom>
            <a:noFill/>
            <a:ln w="19050" cap="flat" cmpd="sng">
              <a:solidFill>
                <a:schemeClr val="lt1"/>
              </a:solidFill>
              <a:prstDash val="solid"/>
              <a:round/>
              <a:headEnd type="none" w="med" len="med"/>
              <a:tailEnd type="none" w="med" len="med"/>
            </a:ln>
          </p:spPr>
        </p:cxnSp>
      </p:grpSp>
      <p:sp>
        <p:nvSpPr>
          <p:cNvPr id="546" name="Google Shape;546;p37"/>
          <p:cNvSpPr txBox="1"/>
          <p:nvPr/>
        </p:nvSpPr>
        <p:spPr>
          <a:xfrm>
            <a:off x="4341550" y="1533550"/>
            <a:ext cx="283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547" name="Google Shape;547;p37"/>
          <p:cNvPicPr preferRelativeResize="0"/>
          <p:nvPr/>
        </p:nvPicPr>
        <p:blipFill>
          <a:blip r:embed="rId4">
            <a:alphaModFix/>
          </a:blip>
          <a:stretch>
            <a:fillRect/>
          </a:stretch>
        </p:blipFill>
        <p:spPr>
          <a:xfrm>
            <a:off x="5251300" y="1424875"/>
            <a:ext cx="2955423" cy="295542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38"/>
          <p:cNvSpPr/>
          <p:nvPr/>
        </p:nvSpPr>
        <p:spPr>
          <a:xfrm>
            <a:off x="6677438" y="0"/>
            <a:ext cx="2534700" cy="5143500"/>
          </a:xfrm>
          <a:prstGeom prst="rect">
            <a:avLst/>
          </a:prstGeom>
          <a:solidFill>
            <a:srgbClr val="E5010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553" name="Google Shape;553;p38"/>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b" anchorCtr="0">
            <a:noAutofit/>
          </a:bodyPr>
          <a:lstStyle/>
          <a:p>
            <a:pPr marL="0" lvl="0" indent="0" algn="r" rtl="0">
              <a:spcBef>
                <a:spcPts val="0"/>
              </a:spcBef>
              <a:spcAft>
                <a:spcPts val="0"/>
              </a:spcAft>
              <a:buNone/>
            </a:pPr>
            <a:fld id="{00000000-1234-1234-1234-123412341234}" type="slidenum">
              <a:rPr lang="en-GB" sz="1100">
                <a:solidFill>
                  <a:schemeClr val="lt1"/>
                </a:solidFill>
                <a:latin typeface="Inter"/>
                <a:ea typeface="Inter"/>
                <a:cs typeface="Inter"/>
                <a:sym typeface="Inter"/>
              </a:rPr>
              <a:t>14</a:t>
            </a:fld>
            <a:endParaRPr sz="1100">
              <a:solidFill>
                <a:schemeClr val="lt1"/>
              </a:solidFill>
              <a:latin typeface="Inter"/>
              <a:ea typeface="Inter"/>
              <a:cs typeface="Inter"/>
              <a:sym typeface="Inter"/>
            </a:endParaRPr>
          </a:p>
        </p:txBody>
      </p:sp>
      <p:grpSp>
        <p:nvGrpSpPr>
          <p:cNvPr id="554" name="Google Shape;554;p38"/>
          <p:cNvGrpSpPr/>
          <p:nvPr/>
        </p:nvGrpSpPr>
        <p:grpSpPr>
          <a:xfrm>
            <a:off x="251494" y="98350"/>
            <a:ext cx="6019269" cy="811400"/>
            <a:chOff x="251482" y="98350"/>
            <a:chExt cx="8455218" cy="811400"/>
          </a:xfrm>
        </p:grpSpPr>
        <p:sp>
          <p:nvSpPr>
            <p:cNvPr id="555" name="Google Shape;555;p38"/>
            <p:cNvSpPr txBox="1"/>
            <p:nvPr/>
          </p:nvSpPr>
          <p:spPr>
            <a:xfrm>
              <a:off x="251500" y="98350"/>
              <a:ext cx="838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latin typeface="Inter"/>
                  <a:ea typeface="Inter"/>
                  <a:cs typeface="Inter"/>
                  <a:sym typeface="Inter"/>
                </a:rPr>
                <a:t>Advertisement Impact Analysis</a:t>
              </a:r>
              <a:endParaRPr b="1">
                <a:latin typeface="Inter"/>
                <a:ea typeface="Inter"/>
                <a:cs typeface="Inter"/>
                <a:sym typeface="Inter"/>
              </a:endParaRPr>
            </a:p>
          </p:txBody>
        </p:sp>
        <p:sp>
          <p:nvSpPr>
            <p:cNvPr id="556" name="Google Shape;556;p38"/>
            <p:cNvSpPr txBox="1"/>
            <p:nvPr/>
          </p:nvSpPr>
          <p:spPr>
            <a:xfrm>
              <a:off x="251482" y="355650"/>
              <a:ext cx="8455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Inter"/>
                  <a:ea typeface="Inter"/>
                  <a:cs typeface="Inter"/>
                  <a:sym typeface="Inter"/>
                </a:rPr>
                <a:t>Advertising appears to have ~2x the impact on total sales of metro COOP locations as compared to non-metro locations </a:t>
              </a:r>
              <a:endParaRPr sz="1200">
                <a:latin typeface="Inter"/>
                <a:ea typeface="Inter"/>
                <a:cs typeface="Inter"/>
                <a:sym typeface="Inter"/>
              </a:endParaRPr>
            </a:p>
          </p:txBody>
        </p:sp>
        <p:cxnSp>
          <p:nvCxnSpPr>
            <p:cNvPr id="557" name="Google Shape;557;p38"/>
            <p:cNvCxnSpPr/>
            <p:nvPr/>
          </p:nvCxnSpPr>
          <p:spPr>
            <a:xfrm>
              <a:off x="337000" y="852675"/>
              <a:ext cx="8369700" cy="0"/>
            </a:xfrm>
            <a:prstGeom prst="straightConnector1">
              <a:avLst/>
            </a:prstGeom>
            <a:noFill/>
            <a:ln w="9525" cap="flat" cmpd="sng">
              <a:solidFill>
                <a:schemeClr val="dk2"/>
              </a:solidFill>
              <a:prstDash val="solid"/>
              <a:round/>
              <a:headEnd type="none" w="med" len="med"/>
              <a:tailEnd type="none" w="med" len="med"/>
            </a:ln>
          </p:spPr>
        </p:cxnSp>
      </p:grpSp>
      <p:grpSp>
        <p:nvGrpSpPr>
          <p:cNvPr id="558" name="Google Shape;558;p38"/>
          <p:cNvGrpSpPr/>
          <p:nvPr/>
        </p:nvGrpSpPr>
        <p:grpSpPr>
          <a:xfrm>
            <a:off x="61554" y="4809069"/>
            <a:ext cx="6209343" cy="276446"/>
            <a:chOff x="349302" y="4772771"/>
            <a:chExt cx="8602581" cy="328204"/>
          </a:xfrm>
        </p:grpSpPr>
        <p:sp>
          <p:nvSpPr>
            <p:cNvPr id="559" name="Google Shape;559;p38"/>
            <p:cNvSpPr/>
            <p:nvPr/>
          </p:nvSpPr>
          <p:spPr>
            <a:xfrm>
              <a:off x="349302" y="4772771"/>
              <a:ext cx="2325000" cy="328200"/>
            </a:xfrm>
            <a:prstGeom prst="chevron">
              <a:avLst>
                <a:gd name="adj" fmla="val 50000"/>
              </a:avLst>
            </a:prstGeom>
            <a:solidFill>
              <a:srgbClr val="BA2E26"/>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8"/>
            <p:cNvSpPr txBox="1"/>
            <p:nvPr/>
          </p:nvSpPr>
          <p:spPr>
            <a:xfrm>
              <a:off x="513475" y="4772775"/>
              <a:ext cx="1996800" cy="328200"/>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None/>
              </a:pPr>
              <a:r>
                <a:rPr lang="en-GB" sz="1200">
                  <a:solidFill>
                    <a:srgbClr val="FFFFFF"/>
                  </a:solidFill>
                  <a:latin typeface="Inter"/>
                  <a:ea typeface="Inter"/>
                  <a:cs typeface="Inter"/>
                  <a:sym typeface="Inter"/>
                </a:rPr>
                <a:t>Background</a:t>
              </a:r>
              <a:endParaRPr sz="1000">
                <a:solidFill>
                  <a:srgbClr val="FFFFFF"/>
                </a:solidFill>
                <a:latin typeface="Inter"/>
                <a:ea typeface="Inter"/>
                <a:cs typeface="Inter"/>
                <a:sym typeface="Inter"/>
              </a:endParaRPr>
            </a:p>
          </p:txBody>
        </p:sp>
        <p:sp>
          <p:nvSpPr>
            <p:cNvPr id="561" name="Google Shape;561;p38"/>
            <p:cNvSpPr/>
            <p:nvPr/>
          </p:nvSpPr>
          <p:spPr>
            <a:xfrm>
              <a:off x="2441829" y="4772771"/>
              <a:ext cx="2325000" cy="328200"/>
            </a:xfrm>
            <a:prstGeom prst="chevron">
              <a:avLst>
                <a:gd name="adj" fmla="val 50000"/>
              </a:avLst>
            </a:prstGeom>
            <a:solidFill>
              <a:srgbClr val="BA2E26"/>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8"/>
            <p:cNvSpPr txBox="1"/>
            <p:nvPr/>
          </p:nvSpPr>
          <p:spPr>
            <a:xfrm>
              <a:off x="2605972" y="4772771"/>
              <a:ext cx="1996800" cy="328200"/>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None/>
              </a:pPr>
              <a:r>
                <a:rPr lang="en-GB" sz="1200">
                  <a:solidFill>
                    <a:srgbClr val="FFFFFF"/>
                  </a:solidFill>
                  <a:latin typeface="Inter"/>
                  <a:ea typeface="Inter"/>
                  <a:cs typeface="Inter"/>
                  <a:sym typeface="Inter"/>
                </a:rPr>
                <a:t>COVID Impact</a:t>
              </a:r>
              <a:endParaRPr sz="1000">
                <a:solidFill>
                  <a:srgbClr val="FFFFFF"/>
                </a:solidFill>
                <a:latin typeface="Inter"/>
                <a:ea typeface="Inter"/>
                <a:cs typeface="Inter"/>
                <a:sym typeface="Inter"/>
              </a:endParaRPr>
            </a:p>
          </p:txBody>
        </p:sp>
        <p:sp>
          <p:nvSpPr>
            <p:cNvPr id="563" name="Google Shape;563;p38"/>
            <p:cNvSpPr/>
            <p:nvPr/>
          </p:nvSpPr>
          <p:spPr>
            <a:xfrm>
              <a:off x="4497416" y="4772771"/>
              <a:ext cx="2325000" cy="328200"/>
            </a:xfrm>
            <a:prstGeom prst="chevron">
              <a:avLst>
                <a:gd name="adj" fmla="val 50000"/>
              </a:avLst>
            </a:prstGeom>
            <a:solidFill>
              <a:srgbClr val="FECB00"/>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64" name="Google Shape;564;p38"/>
            <p:cNvSpPr txBox="1"/>
            <p:nvPr/>
          </p:nvSpPr>
          <p:spPr>
            <a:xfrm>
              <a:off x="4661559" y="4772771"/>
              <a:ext cx="1996800" cy="328200"/>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None/>
              </a:pPr>
              <a:r>
                <a:rPr lang="en-GB" sz="1200">
                  <a:solidFill>
                    <a:schemeClr val="dk1"/>
                  </a:solidFill>
                  <a:latin typeface="Inter"/>
                  <a:ea typeface="Inter"/>
                  <a:cs typeface="Inter"/>
                  <a:sym typeface="Inter"/>
                </a:rPr>
                <a:t>Ad Assessment</a:t>
              </a:r>
              <a:endParaRPr sz="1200">
                <a:solidFill>
                  <a:schemeClr val="dk1"/>
                </a:solidFill>
                <a:latin typeface="Inter"/>
                <a:ea typeface="Inter"/>
                <a:cs typeface="Inter"/>
                <a:sym typeface="Inter"/>
              </a:endParaRPr>
            </a:p>
          </p:txBody>
        </p:sp>
        <p:sp>
          <p:nvSpPr>
            <p:cNvPr id="565" name="Google Shape;565;p38"/>
            <p:cNvSpPr/>
            <p:nvPr/>
          </p:nvSpPr>
          <p:spPr>
            <a:xfrm>
              <a:off x="6626883" y="4772771"/>
              <a:ext cx="2325000" cy="328200"/>
            </a:xfrm>
            <a:prstGeom prst="chevron">
              <a:avLst>
                <a:gd name="adj" fmla="val 50000"/>
              </a:avLst>
            </a:prstGeom>
            <a:solidFill>
              <a:srgbClr val="BA2E26"/>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8"/>
            <p:cNvSpPr txBox="1"/>
            <p:nvPr/>
          </p:nvSpPr>
          <p:spPr>
            <a:xfrm>
              <a:off x="6791026" y="4772771"/>
              <a:ext cx="1996800" cy="328200"/>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None/>
              </a:pPr>
              <a:r>
                <a:rPr lang="en-GB" sz="1200">
                  <a:solidFill>
                    <a:schemeClr val="lt1"/>
                  </a:solidFill>
                  <a:latin typeface="Inter"/>
                  <a:ea typeface="Inter"/>
                  <a:cs typeface="Inter"/>
                  <a:sym typeface="Inter"/>
                </a:rPr>
                <a:t>Recommendations</a:t>
              </a:r>
              <a:endParaRPr sz="1000">
                <a:solidFill>
                  <a:schemeClr val="lt1"/>
                </a:solidFill>
                <a:latin typeface="Inter"/>
                <a:ea typeface="Inter"/>
                <a:cs typeface="Inter"/>
                <a:sym typeface="Inter"/>
              </a:endParaRPr>
            </a:p>
          </p:txBody>
        </p:sp>
      </p:grpSp>
      <p:grpSp>
        <p:nvGrpSpPr>
          <p:cNvPr id="567" name="Google Shape;567;p38"/>
          <p:cNvGrpSpPr/>
          <p:nvPr/>
        </p:nvGrpSpPr>
        <p:grpSpPr>
          <a:xfrm>
            <a:off x="6717614" y="1891605"/>
            <a:ext cx="2454340" cy="1331328"/>
            <a:chOff x="5162374" y="1877993"/>
            <a:chExt cx="4494306" cy="1775104"/>
          </a:xfrm>
        </p:grpSpPr>
        <p:sp>
          <p:nvSpPr>
            <p:cNvPr id="568" name="Google Shape;568;p38"/>
            <p:cNvSpPr txBox="1"/>
            <p:nvPr/>
          </p:nvSpPr>
          <p:spPr>
            <a:xfrm>
              <a:off x="5162374" y="1877993"/>
              <a:ext cx="2397900" cy="461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800">
                  <a:solidFill>
                    <a:schemeClr val="lt1"/>
                  </a:solidFill>
                  <a:latin typeface="Inter ExtraBold"/>
                  <a:ea typeface="Inter ExtraBold"/>
                  <a:cs typeface="Inter ExtraBold"/>
                  <a:sym typeface="Inter ExtraBold"/>
                </a:rPr>
                <a:t>$2.03M</a:t>
              </a:r>
              <a:endParaRPr sz="1100">
                <a:solidFill>
                  <a:schemeClr val="lt1"/>
                </a:solidFill>
                <a:latin typeface="Inter ExtraBold"/>
                <a:ea typeface="Inter ExtraBold"/>
                <a:cs typeface="Inter ExtraBold"/>
                <a:sym typeface="Inter ExtraBold"/>
              </a:endParaRPr>
            </a:p>
          </p:txBody>
        </p:sp>
        <p:sp>
          <p:nvSpPr>
            <p:cNvPr id="569" name="Google Shape;569;p38"/>
            <p:cNvSpPr txBox="1"/>
            <p:nvPr/>
          </p:nvSpPr>
          <p:spPr>
            <a:xfrm>
              <a:off x="5162380" y="2339698"/>
              <a:ext cx="4494300" cy="1313400"/>
            </a:xfrm>
            <a:prstGeom prst="rect">
              <a:avLst/>
            </a:prstGeom>
            <a:noFill/>
            <a:ln>
              <a:noFill/>
            </a:ln>
          </p:spPr>
          <p:txBody>
            <a:bodyPr spcFirstLastPara="1" wrap="square" lIns="68575" tIns="34275" rIns="68575" bIns="34275" anchor="t" anchorCtr="0">
              <a:spAutoFit/>
            </a:bodyPr>
            <a:lstStyle/>
            <a:p>
              <a:pPr marL="0" lvl="0" indent="0" algn="l" rtl="0">
                <a:lnSpc>
                  <a:spcPct val="120000"/>
                </a:lnSpc>
                <a:spcBef>
                  <a:spcPts val="0"/>
                </a:spcBef>
                <a:spcAft>
                  <a:spcPts val="0"/>
                </a:spcAft>
                <a:buNone/>
              </a:pPr>
              <a:r>
                <a:rPr lang="en-GB" sz="850">
                  <a:solidFill>
                    <a:schemeClr val="lt1"/>
                  </a:solidFill>
                  <a:latin typeface="Inter"/>
                  <a:ea typeface="Inter"/>
                  <a:cs typeface="Inter"/>
                  <a:sym typeface="Inter"/>
                </a:rPr>
                <a:t>Metro COOPs defined by our segmentation appear to demonstrate larger changes in sales in response to advertising with each additional ad resulting in $2.03M of additional weekly sales, which is statistically significant</a:t>
              </a:r>
              <a:endParaRPr sz="850">
                <a:solidFill>
                  <a:schemeClr val="lt1"/>
                </a:solidFill>
                <a:latin typeface="Inter"/>
                <a:ea typeface="Inter"/>
                <a:cs typeface="Inter"/>
                <a:sym typeface="Inter"/>
              </a:endParaRPr>
            </a:p>
          </p:txBody>
        </p:sp>
      </p:grpSp>
      <p:grpSp>
        <p:nvGrpSpPr>
          <p:cNvPr id="570" name="Google Shape;570;p38"/>
          <p:cNvGrpSpPr/>
          <p:nvPr/>
        </p:nvGrpSpPr>
        <p:grpSpPr>
          <a:xfrm>
            <a:off x="6717614" y="580080"/>
            <a:ext cx="2454340" cy="1314728"/>
            <a:chOff x="5232027" y="1959893"/>
            <a:chExt cx="4494306" cy="1752971"/>
          </a:xfrm>
        </p:grpSpPr>
        <p:sp>
          <p:nvSpPr>
            <p:cNvPr id="571" name="Google Shape;571;p38"/>
            <p:cNvSpPr txBox="1"/>
            <p:nvPr/>
          </p:nvSpPr>
          <p:spPr>
            <a:xfrm>
              <a:off x="5232027" y="1959893"/>
              <a:ext cx="2397900" cy="461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800">
                  <a:solidFill>
                    <a:schemeClr val="lt1"/>
                  </a:solidFill>
                  <a:latin typeface="Inter ExtraBold"/>
                  <a:ea typeface="Inter ExtraBold"/>
                  <a:cs typeface="Inter ExtraBold"/>
                  <a:sym typeface="Inter ExtraBold"/>
                </a:rPr>
                <a:t>$1.06M</a:t>
              </a:r>
              <a:endParaRPr sz="1100">
                <a:solidFill>
                  <a:schemeClr val="lt1"/>
                </a:solidFill>
                <a:latin typeface="Inter ExtraBold"/>
                <a:ea typeface="Inter ExtraBold"/>
                <a:cs typeface="Inter ExtraBold"/>
                <a:sym typeface="Inter ExtraBold"/>
              </a:endParaRPr>
            </a:p>
          </p:txBody>
        </p:sp>
        <p:sp>
          <p:nvSpPr>
            <p:cNvPr id="572" name="Google Shape;572;p38"/>
            <p:cNvSpPr txBox="1"/>
            <p:nvPr/>
          </p:nvSpPr>
          <p:spPr>
            <a:xfrm>
              <a:off x="5232033" y="2399464"/>
              <a:ext cx="4494300" cy="1313400"/>
            </a:xfrm>
            <a:prstGeom prst="rect">
              <a:avLst/>
            </a:prstGeom>
            <a:noFill/>
            <a:ln>
              <a:noFill/>
            </a:ln>
          </p:spPr>
          <p:txBody>
            <a:bodyPr spcFirstLastPara="1" wrap="square" lIns="68575" tIns="34275" rIns="68575" bIns="34275" anchor="t" anchorCtr="0">
              <a:spAutoFit/>
            </a:bodyPr>
            <a:lstStyle/>
            <a:p>
              <a:pPr marL="0" marR="0" lvl="0" indent="0" algn="l" rtl="0">
                <a:lnSpc>
                  <a:spcPct val="120000"/>
                </a:lnSpc>
                <a:spcBef>
                  <a:spcPts val="0"/>
                </a:spcBef>
                <a:spcAft>
                  <a:spcPts val="0"/>
                </a:spcAft>
                <a:buNone/>
              </a:pPr>
              <a:r>
                <a:rPr lang="en-GB" sz="850">
                  <a:solidFill>
                    <a:schemeClr val="lt1"/>
                  </a:solidFill>
                  <a:latin typeface="Inter"/>
                  <a:ea typeface="Inter"/>
                  <a:cs typeface="Inter"/>
                  <a:sym typeface="Inter"/>
                </a:rPr>
                <a:t>For non-metro COOPs defined by our segmentation, it is estimated that launching an additional advertisement in a given week leads to a $1.06M increase in weekly sales for that week - a statistically significant result</a:t>
              </a:r>
              <a:endParaRPr sz="850">
                <a:solidFill>
                  <a:schemeClr val="lt1"/>
                </a:solidFill>
                <a:latin typeface="Inter"/>
                <a:ea typeface="Inter"/>
                <a:cs typeface="Inter"/>
                <a:sym typeface="Inter"/>
              </a:endParaRPr>
            </a:p>
          </p:txBody>
        </p:sp>
      </p:grpSp>
      <p:sp>
        <p:nvSpPr>
          <p:cNvPr id="573" name="Google Shape;573;p38"/>
          <p:cNvSpPr txBox="1"/>
          <p:nvPr/>
        </p:nvSpPr>
        <p:spPr>
          <a:xfrm>
            <a:off x="6717650" y="3418275"/>
            <a:ext cx="2534700" cy="1463400"/>
          </a:xfrm>
          <a:prstGeom prst="rect">
            <a:avLst/>
          </a:prstGeom>
          <a:noFill/>
          <a:ln>
            <a:noFill/>
          </a:ln>
        </p:spPr>
        <p:txBody>
          <a:bodyPr spcFirstLastPara="1" wrap="square" lIns="68575" tIns="34275" rIns="68575" bIns="34275" anchor="t" anchorCtr="0">
            <a:spAutoFit/>
          </a:bodyPr>
          <a:lstStyle/>
          <a:p>
            <a:pPr marL="0" marR="0" lvl="0" indent="0" algn="l" rtl="0">
              <a:lnSpc>
                <a:spcPct val="120000"/>
              </a:lnSpc>
              <a:spcBef>
                <a:spcPts val="0"/>
              </a:spcBef>
              <a:spcAft>
                <a:spcPts val="0"/>
              </a:spcAft>
              <a:buNone/>
            </a:pPr>
            <a:r>
              <a:rPr lang="en-GB" sz="1200" b="1">
                <a:solidFill>
                  <a:schemeClr val="lt1"/>
                </a:solidFill>
                <a:latin typeface="Inter"/>
                <a:ea typeface="Inter"/>
                <a:cs typeface="Inter"/>
                <a:sym typeface="Inter"/>
              </a:rPr>
              <a:t>Takeaways</a:t>
            </a:r>
            <a:endParaRPr sz="1200" b="1">
              <a:solidFill>
                <a:schemeClr val="lt1"/>
              </a:solidFill>
              <a:latin typeface="Inter"/>
              <a:ea typeface="Inter"/>
              <a:cs typeface="Inter"/>
              <a:sym typeface="Inter"/>
            </a:endParaRPr>
          </a:p>
          <a:p>
            <a:pPr marL="0" marR="0" lvl="0" indent="0" algn="l" rtl="0">
              <a:lnSpc>
                <a:spcPct val="120000"/>
              </a:lnSpc>
              <a:spcBef>
                <a:spcPts val="1000"/>
              </a:spcBef>
              <a:spcAft>
                <a:spcPts val="0"/>
              </a:spcAft>
              <a:buNone/>
            </a:pPr>
            <a:r>
              <a:rPr lang="en-GB" sz="850">
                <a:solidFill>
                  <a:schemeClr val="lt1"/>
                </a:solidFill>
                <a:latin typeface="Inter"/>
                <a:ea typeface="Inter"/>
                <a:cs typeface="Inter"/>
                <a:sym typeface="Inter"/>
              </a:rPr>
              <a:t>Additional advertisement spending is not created equal and can be targeted at different groups to achieve different effects</a:t>
            </a:r>
            <a:endParaRPr sz="850">
              <a:solidFill>
                <a:schemeClr val="lt1"/>
              </a:solidFill>
              <a:latin typeface="Inter"/>
              <a:ea typeface="Inter"/>
              <a:cs typeface="Inter"/>
              <a:sym typeface="Inter"/>
            </a:endParaRPr>
          </a:p>
          <a:p>
            <a:pPr marL="0" marR="0" lvl="0" indent="0" algn="l" rtl="0">
              <a:lnSpc>
                <a:spcPct val="120000"/>
              </a:lnSpc>
              <a:spcBef>
                <a:spcPts val="1000"/>
              </a:spcBef>
              <a:spcAft>
                <a:spcPts val="1000"/>
              </a:spcAft>
              <a:buNone/>
            </a:pPr>
            <a:r>
              <a:rPr lang="en-GB" sz="850">
                <a:solidFill>
                  <a:schemeClr val="lt1"/>
                </a:solidFill>
                <a:latin typeface="Inter"/>
                <a:ea typeface="Inter"/>
                <a:cs typeface="Inter"/>
                <a:sym typeface="Inter"/>
              </a:rPr>
              <a:t>Economic output appears to be insignificantly correlated so attempting to time advertising with market cycles may be moot</a:t>
            </a:r>
            <a:endParaRPr sz="850">
              <a:solidFill>
                <a:schemeClr val="lt1"/>
              </a:solidFill>
              <a:latin typeface="Inter"/>
              <a:ea typeface="Inter"/>
              <a:cs typeface="Inter"/>
              <a:sym typeface="Inter"/>
            </a:endParaRPr>
          </a:p>
        </p:txBody>
      </p:sp>
      <p:cxnSp>
        <p:nvCxnSpPr>
          <p:cNvPr id="574" name="Google Shape;574;p38"/>
          <p:cNvCxnSpPr/>
          <p:nvPr/>
        </p:nvCxnSpPr>
        <p:spPr>
          <a:xfrm>
            <a:off x="6463625" y="1897125"/>
            <a:ext cx="2428800" cy="0"/>
          </a:xfrm>
          <a:prstGeom prst="straightConnector1">
            <a:avLst/>
          </a:prstGeom>
          <a:noFill/>
          <a:ln w="9525" cap="flat" cmpd="sng">
            <a:solidFill>
              <a:schemeClr val="lt1"/>
            </a:solidFill>
            <a:prstDash val="solid"/>
            <a:round/>
            <a:headEnd type="none" w="med" len="med"/>
            <a:tailEnd type="none" w="med" len="med"/>
          </a:ln>
        </p:spPr>
      </p:cxnSp>
      <p:cxnSp>
        <p:nvCxnSpPr>
          <p:cNvPr id="575" name="Google Shape;575;p38"/>
          <p:cNvCxnSpPr/>
          <p:nvPr/>
        </p:nvCxnSpPr>
        <p:spPr>
          <a:xfrm>
            <a:off x="6463625" y="3343175"/>
            <a:ext cx="2428800" cy="0"/>
          </a:xfrm>
          <a:prstGeom prst="straightConnector1">
            <a:avLst/>
          </a:prstGeom>
          <a:noFill/>
          <a:ln w="9525" cap="flat" cmpd="sng">
            <a:solidFill>
              <a:schemeClr val="lt1"/>
            </a:solidFill>
            <a:prstDash val="solid"/>
            <a:round/>
            <a:headEnd type="none" w="med" len="med"/>
            <a:tailEnd type="none" w="med" len="med"/>
          </a:ln>
        </p:spPr>
      </p:cxnSp>
      <p:pic>
        <p:nvPicPr>
          <p:cNvPr id="576" name="Google Shape;576;p38"/>
          <p:cNvPicPr preferRelativeResize="0"/>
          <p:nvPr/>
        </p:nvPicPr>
        <p:blipFill>
          <a:blip r:embed="rId3">
            <a:alphaModFix/>
          </a:blip>
          <a:stretch>
            <a:fillRect/>
          </a:stretch>
        </p:blipFill>
        <p:spPr>
          <a:xfrm>
            <a:off x="327750" y="1137575"/>
            <a:ext cx="5866775" cy="1536514"/>
          </a:xfrm>
          <a:prstGeom prst="rect">
            <a:avLst/>
          </a:prstGeom>
          <a:noFill/>
          <a:ln>
            <a:noFill/>
          </a:ln>
        </p:spPr>
      </p:pic>
      <p:pic>
        <p:nvPicPr>
          <p:cNvPr id="577" name="Google Shape;577;p38"/>
          <p:cNvPicPr preferRelativeResize="0"/>
          <p:nvPr/>
        </p:nvPicPr>
        <p:blipFill>
          <a:blip r:embed="rId4">
            <a:alphaModFix/>
          </a:blip>
          <a:stretch>
            <a:fillRect/>
          </a:stretch>
        </p:blipFill>
        <p:spPr>
          <a:xfrm>
            <a:off x="327750" y="2821331"/>
            <a:ext cx="5866767" cy="157771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39"/>
          <p:cNvSpPr/>
          <p:nvPr/>
        </p:nvSpPr>
        <p:spPr>
          <a:xfrm>
            <a:off x="6677438" y="0"/>
            <a:ext cx="2534700" cy="5143500"/>
          </a:xfrm>
          <a:prstGeom prst="rect">
            <a:avLst/>
          </a:prstGeom>
          <a:solidFill>
            <a:srgbClr val="E5010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583" name="Google Shape;583;p39"/>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b" anchorCtr="0">
            <a:noAutofit/>
          </a:bodyPr>
          <a:lstStyle/>
          <a:p>
            <a:pPr marL="0" lvl="0" indent="0" algn="r" rtl="0">
              <a:spcBef>
                <a:spcPts val="0"/>
              </a:spcBef>
              <a:spcAft>
                <a:spcPts val="0"/>
              </a:spcAft>
              <a:buNone/>
            </a:pPr>
            <a:fld id="{00000000-1234-1234-1234-123412341234}" type="slidenum">
              <a:rPr lang="en-GB" sz="1100">
                <a:solidFill>
                  <a:schemeClr val="lt1"/>
                </a:solidFill>
                <a:latin typeface="Inter"/>
                <a:ea typeface="Inter"/>
                <a:cs typeface="Inter"/>
                <a:sym typeface="Inter"/>
              </a:rPr>
              <a:t>15</a:t>
            </a:fld>
            <a:endParaRPr sz="1100">
              <a:solidFill>
                <a:schemeClr val="lt1"/>
              </a:solidFill>
              <a:latin typeface="Inter"/>
              <a:ea typeface="Inter"/>
              <a:cs typeface="Inter"/>
              <a:sym typeface="Inter"/>
            </a:endParaRPr>
          </a:p>
        </p:txBody>
      </p:sp>
      <p:grpSp>
        <p:nvGrpSpPr>
          <p:cNvPr id="584" name="Google Shape;584;p39"/>
          <p:cNvGrpSpPr/>
          <p:nvPr/>
        </p:nvGrpSpPr>
        <p:grpSpPr>
          <a:xfrm>
            <a:off x="251494" y="98350"/>
            <a:ext cx="6019269" cy="811400"/>
            <a:chOff x="251482" y="98350"/>
            <a:chExt cx="8455218" cy="811400"/>
          </a:xfrm>
        </p:grpSpPr>
        <p:sp>
          <p:nvSpPr>
            <p:cNvPr id="585" name="Google Shape;585;p39"/>
            <p:cNvSpPr txBox="1"/>
            <p:nvPr/>
          </p:nvSpPr>
          <p:spPr>
            <a:xfrm>
              <a:off x="251500" y="98350"/>
              <a:ext cx="838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latin typeface="Inter"/>
                  <a:ea typeface="Inter"/>
                  <a:cs typeface="Inter"/>
                  <a:sym typeface="Inter"/>
                </a:rPr>
                <a:t>Advertisement Impact Analysis</a:t>
              </a:r>
              <a:endParaRPr b="1">
                <a:latin typeface="Inter"/>
                <a:ea typeface="Inter"/>
                <a:cs typeface="Inter"/>
                <a:sym typeface="Inter"/>
              </a:endParaRPr>
            </a:p>
          </p:txBody>
        </p:sp>
        <p:sp>
          <p:nvSpPr>
            <p:cNvPr id="586" name="Google Shape;586;p39"/>
            <p:cNvSpPr txBox="1"/>
            <p:nvPr/>
          </p:nvSpPr>
          <p:spPr>
            <a:xfrm>
              <a:off x="251482" y="355650"/>
              <a:ext cx="8455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Inter"/>
                  <a:ea typeface="Inter"/>
                  <a:cs typeface="Inter"/>
                  <a:sym typeface="Inter"/>
                </a:rPr>
                <a:t>We do not see an impact of advertising campaigns on sales by day 7 of the launch</a:t>
              </a:r>
              <a:endParaRPr sz="1200">
                <a:latin typeface="Inter"/>
                <a:ea typeface="Inter"/>
                <a:cs typeface="Inter"/>
                <a:sym typeface="Inter"/>
              </a:endParaRPr>
            </a:p>
          </p:txBody>
        </p:sp>
        <p:cxnSp>
          <p:nvCxnSpPr>
            <p:cNvPr id="587" name="Google Shape;587;p39"/>
            <p:cNvCxnSpPr/>
            <p:nvPr/>
          </p:nvCxnSpPr>
          <p:spPr>
            <a:xfrm>
              <a:off x="337000" y="852675"/>
              <a:ext cx="8369700" cy="0"/>
            </a:xfrm>
            <a:prstGeom prst="straightConnector1">
              <a:avLst/>
            </a:prstGeom>
            <a:noFill/>
            <a:ln w="9525" cap="flat" cmpd="sng">
              <a:solidFill>
                <a:schemeClr val="dk2"/>
              </a:solidFill>
              <a:prstDash val="solid"/>
              <a:round/>
              <a:headEnd type="none" w="med" len="med"/>
              <a:tailEnd type="none" w="med" len="med"/>
            </a:ln>
          </p:spPr>
        </p:cxnSp>
      </p:grpSp>
      <p:grpSp>
        <p:nvGrpSpPr>
          <p:cNvPr id="588" name="Google Shape;588;p39"/>
          <p:cNvGrpSpPr/>
          <p:nvPr/>
        </p:nvGrpSpPr>
        <p:grpSpPr>
          <a:xfrm>
            <a:off x="61554" y="4809069"/>
            <a:ext cx="6209343" cy="276446"/>
            <a:chOff x="349302" y="4772771"/>
            <a:chExt cx="8602581" cy="328204"/>
          </a:xfrm>
        </p:grpSpPr>
        <p:sp>
          <p:nvSpPr>
            <p:cNvPr id="589" name="Google Shape;589;p39"/>
            <p:cNvSpPr/>
            <p:nvPr/>
          </p:nvSpPr>
          <p:spPr>
            <a:xfrm>
              <a:off x="349302" y="4772771"/>
              <a:ext cx="2325000" cy="328200"/>
            </a:xfrm>
            <a:prstGeom prst="chevron">
              <a:avLst>
                <a:gd name="adj" fmla="val 50000"/>
              </a:avLst>
            </a:prstGeom>
            <a:solidFill>
              <a:srgbClr val="BA2E26"/>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9"/>
            <p:cNvSpPr txBox="1"/>
            <p:nvPr/>
          </p:nvSpPr>
          <p:spPr>
            <a:xfrm>
              <a:off x="513475" y="4772775"/>
              <a:ext cx="1996800" cy="328200"/>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None/>
              </a:pPr>
              <a:r>
                <a:rPr lang="en-GB" sz="1200">
                  <a:solidFill>
                    <a:srgbClr val="FFFFFF"/>
                  </a:solidFill>
                  <a:latin typeface="Inter"/>
                  <a:ea typeface="Inter"/>
                  <a:cs typeface="Inter"/>
                  <a:sym typeface="Inter"/>
                </a:rPr>
                <a:t>Background</a:t>
              </a:r>
              <a:endParaRPr sz="1000">
                <a:solidFill>
                  <a:srgbClr val="FFFFFF"/>
                </a:solidFill>
                <a:latin typeface="Inter"/>
                <a:ea typeface="Inter"/>
                <a:cs typeface="Inter"/>
                <a:sym typeface="Inter"/>
              </a:endParaRPr>
            </a:p>
          </p:txBody>
        </p:sp>
        <p:sp>
          <p:nvSpPr>
            <p:cNvPr id="591" name="Google Shape;591;p39"/>
            <p:cNvSpPr/>
            <p:nvPr/>
          </p:nvSpPr>
          <p:spPr>
            <a:xfrm>
              <a:off x="2441829" y="4772771"/>
              <a:ext cx="2325000" cy="328200"/>
            </a:xfrm>
            <a:prstGeom prst="chevron">
              <a:avLst>
                <a:gd name="adj" fmla="val 50000"/>
              </a:avLst>
            </a:prstGeom>
            <a:solidFill>
              <a:srgbClr val="BA2E26"/>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9"/>
            <p:cNvSpPr txBox="1"/>
            <p:nvPr/>
          </p:nvSpPr>
          <p:spPr>
            <a:xfrm>
              <a:off x="2605972" y="4772771"/>
              <a:ext cx="1996800" cy="328200"/>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None/>
              </a:pPr>
              <a:r>
                <a:rPr lang="en-GB" sz="1200">
                  <a:solidFill>
                    <a:srgbClr val="FFFFFF"/>
                  </a:solidFill>
                  <a:latin typeface="Inter"/>
                  <a:ea typeface="Inter"/>
                  <a:cs typeface="Inter"/>
                  <a:sym typeface="Inter"/>
                </a:rPr>
                <a:t>COVID Impact</a:t>
              </a:r>
              <a:endParaRPr sz="1000">
                <a:solidFill>
                  <a:srgbClr val="FFFFFF"/>
                </a:solidFill>
                <a:latin typeface="Inter"/>
                <a:ea typeface="Inter"/>
                <a:cs typeface="Inter"/>
                <a:sym typeface="Inter"/>
              </a:endParaRPr>
            </a:p>
          </p:txBody>
        </p:sp>
        <p:sp>
          <p:nvSpPr>
            <p:cNvPr id="593" name="Google Shape;593;p39"/>
            <p:cNvSpPr/>
            <p:nvPr/>
          </p:nvSpPr>
          <p:spPr>
            <a:xfrm>
              <a:off x="4497416" y="4772771"/>
              <a:ext cx="2325000" cy="328200"/>
            </a:xfrm>
            <a:prstGeom prst="chevron">
              <a:avLst>
                <a:gd name="adj" fmla="val 50000"/>
              </a:avLst>
            </a:prstGeom>
            <a:solidFill>
              <a:srgbClr val="FECB00"/>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94" name="Google Shape;594;p39"/>
            <p:cNvSpPr txBox="1"/>
            <p:nvPr/>
          </p:nvSpPr>
          <p:spPr>
            <a:xfrm>
              <a:off x="4661559" y="4772771"/>
              <a:ext cx="1996800" cy="328200"/>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None/>
              </a:pPr>
              <a:r>
                <a:rPr lang="en-GB" sz="1200">
                  <a:solidFill>
                    <a:schemeClr val="dk1"/>
                  </a:solidFill>
                  <a:latin typeface="Inter"/>
                  <a:ea typeface="Inter"/>
                  <a:cs typeface="Inter"/>
                  <a:sym typeface="Inter"/>
                </a:rPr>
                <a:t>Ad Assessment</a:t>
              </a:r>
              <a:endParaRPr sz="1200">
                <a:solidFill>
                  <a:schemeClr val="dk1"/>
                </a:solidFill>
                <a:latin typeface="Inter"/>
                <a:ea typeface="Inter"/>
                <a:cs typeface="Inter"/>
                <a:sym typeface="Inter"/>
              </a:endParaRPr>
            </a:p>
          </p:txBody>
        </p:sp>
        <p:sp>
          <p:nvSpPr>
            <p:cNvPr id="595" name="Google Shape;595;p39"/>
            <p:cNvSpPr/>
            <p:nvPr/>
          </p:nvSpPr>
          <p:spPr>
            <a:xfrm>
              <a:off x="6626883" y="4772771"/>
              <a:ext cx="2325000" cy="328200"/>
            </a:xfrm>
            <a:prstGeom prst="chevron">
              <a:avLst>
                <a:gd name="adj" fmla="val 50000"/>
              </a:avLst>
            </a:prstGeom>
            <a:solidFill>
              <a:srgbClr val="BA2E26"/>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9"/>
            <p:cNvSpPr txBox="1"/>
            <p:nvPr/>
          </p:nvSpPr>
          <p:spPr>
            <a:xfrm>
              <a:off x="6791026" y="4772771"/>
              <a:ext cx="1996800" cy="328200"/>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None/>
              </a:pPr>
              <a:r>
                <a:rPr lang="en-GB" sz="1200">
                  <a:solidFill>
                    <a:schemeClr val="lt1"/>
                  </a:solidFill>
                  <a:latin typeface="Inter"/>
                  <a:ea typeface="Inter"/>
                  <a:cs typeface="Inter"/>
                  <a:sym typeface="Inter"/>
                </a:rPr>
                <a:t>Recommendations</a:t>
              </a:r>
              <a:endParaRPr sz="1000">
                <a:solidFill>
                  <a:schemeClr val="lt1"/>
                </a:solidFill>
                <a:latin typeface="Inter"/>
                <a:ea typeface="Inter"/>
                <a:cs typeface="Inter"/>
                <a:sym typeface="Inter"/>
              </a:endParaRPr>
            </a:p>
          </p:txBody>
        </p:sp>
      </p:grpSp>
      <p:grpSp>
        <p:nvGrpSpPr>
          <p:cNvPr id="597" name="Google Shape;597;p39"/>
          <p:cNvGrpSpPr/>
          <p:nvPr/>
        </p:nvGrpSpPr>
        <p:grpSpPr>
          <a:xfrm>
            <a:off x="6717614" y="1891605"/>
            <a:ext cx="2454340" cy="546303"/>
            <a:chOff x="5162374" y="1877993"/>
            <a:chExt cx="4494306" cy="728404"/>
          </a:xfrm>
        </p:grpSpPr>
        <p:sp>
          <p:nvSpPr>
            <p:cNvPr id="598" name="Google Shape;598;p39"/>
            <p:cNvSpPr txBox="1"/>
            <p:nvPr/>
          </p:nvSpPr>
          <p:spPr>
            <a:xfrm>
              <a:off x="5162374" y="1877993"/>
              <a:ext cx="2397900" cy="318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100">
                <a:solidFill>
                  <a:schemeClr val="lt1"/>
                </a:solidFill>
                <a:latin typeface="Inter ExtraBold"/>
                <a:ea typeface="Inter ExtraBold"/>
                <a:cs typeface="Inter ExtraBold"/>
                <a:sym typeface="Inter ExtraBold"/>
              </a:endParaRPr>
            </a:p>
          </p:txBody>
        </p:sp>
        <p:sp>
          <p:nvSpPr>
            <p:cNvPr id="599" name="Google Shape;599;p39"/>
            <p:cNvSpPr txBox="1"/>
            <p:nvPr/>
          </p:nvSpPr>
          <p:spPr>
            <a:xfrm>
              <a:off x="5162380" y="2339698"/>
              <a:ext cx="4494300" cy="266700"/>
            </a:xfrm>
            <a:prstGeom prst="rect">
              <a:avLst/>
            </a:prstGeom>
            <a:noFill/>
            <a:ln>
              <a:noFill/>
            </a:ln>
          </p:spPr>
          <p:txBody>
            <a:bodyPr spcFirstLastPara="1" wrap="square" lIns="68575" tIns="34275" rIns="68575" bIns="34275" anchor="t" anchorCtr="0">
              <a:spAutoFit/>
            </a:bodyPr>
            <a:lstStyle/>
            <a:p>
              <a:pPr marL="0" lvl="0" indent="0" algn="l" rtl="0">
                <a:lnSpc>
                  <a:spcPct val="120000"/>
                </a:lnSpc>
                <a:spcBef>
                  <a:spcPts val="0"/>
                </a:spcBef>
                <a:spcAft>
                  <a:spcPts val="0"/>
                </a:spcAft>
                <a:buNone/>
              </a:pPr>
              <a:endParaRPr sz="850">
                <a:solidFill>
                  <a:schemeClr val="lt1"/>
                </a:solidFill>
                <a:latin typeface="Inter"/>
                <a:ea typeface="Inter"/>
                <a:cs typeface="Inter"/>
                <a:sym typeface="Inter"/>
              </a:endParaRPr>
            </a:p>
          </p:txBody>
        </p:sp>
      </p:grpSp>
      <p:grpSp>
        <p:nvGrpSpPr>
          <p:cNvPr id="600" name="Google Shape;600;p39"/>
          <p:cNvGrpSpPr/>
          <p:nvPr/>
        </p:nvGrpSpPr>
        <p:grpSpPr>
          <a:xfrm>
            <a:off x="6717614" y="580080"/>
            <a:ext cx="2454340" cy="529703"/>
            <a:chOff x="5232027" y="1959893"/>
            <a:chExt cx="4494306" cy="706271"/>
          </a:xfrm>
        </p:grpSpPr>
        <p:sp>
          <p:nvSpPr>
            <p:cNvPr id="601" name="Google Shape;601;p39"/>
            <p:cNvSpPr txBox="1"/>
            <p:nvPr/>
          </p:nvSpPr>
          <p:spPr>
            <a:xfrm>
              <a:off x="5232027" y="1959893"/>
              <a:ext cx="2397900" cy="3180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endParaRPr sz="1100">
                <a:solidFill>
                  <a:schemeClr val="lt1"/>
                </a:solidFill>
                <a:latin typeface="Inter ExtraBold"/>
                <a:ea typeface="Inter ExtraBold"/>
                <a:cs typeface="Inter ExtraBold"/>
                <a:sym typeface="Inter ExtraBold"/>
              </a:endParaRPr>
            </a:p>
          </p:txBody>
        </p:sp>
        <p:sp>
          <p:nvSpPr>
            <p:cNvPr id="602" name="Google Shape;602;p39"/>
            <p:cNvSpPr txBox="1"/>
            <p:nvPr/>
          </p:nvSpPr>
          <p:spPr>
            <a:xfrm>
              <a:off x="5232033" y="2399464"/>
              <a:ext cx="4494300" cy="266700"/>
            </a:xfrm>
            <a:prstGeom prst="rect">
              <a:avLst/>
            </a:prstGeom>
            <a:noFill/>
            <a:ln>
              <a:noFill/>
            </a:ln>
          </p:spPr>
          <p:txBody>
            <a:bodyPr spcFirstLastPara="1" wrap="square" lIns="68575" tIns="34275" rIns="68575" bIns="34275" anchor="t" anchorCtr="0">
              <a:spAutoFit/>
            </a:bodyPr>
            <a:lstStyle/>
            <a:p>
              <a:pPr marL="0" marR="0" lvl="0" indent="0" algn="l" rtl="0">
                <a:lnSpc>
                  <a:spcPct val="120000"/>
                </a:lnSpc>
                <a:spcBef>
                  <a:spcPts val="0"/>
                </a:spcBef>
                <a:spcAft>
                  <a:spcPts val="0"/>
                </a:spcAft>
                <a:buNone/>
              </a:pPr>
              <a:endParaRPr sz="850">
                <a:solidFill>
                  <a:schemeClr val="lt1"/>
                </a:solidFill>
                <a:latin typeface="Inter"/>
                <a:ea typeface="Inter"/>
                <a:cs typeface="Inter"/>
                <a:sym typeface="Inter"/>
              </a:endParaRPr>
            </a:p>
          </p:txBody>
        </p:sp>
      </p:grpSp>
      <p:sp>
        <p:nvSpPr>
          <p:cNvPr id="603" name="Google Shape;603;p39"/>
          <p:cNvSpPr txBox="1"/>
          <p:nvPr/>
        </p:nvSpPr>
        <p:spPr>
          <a:xfrm>
            <a:off x="6677450" y="852675"/>
            <a:ext cx="2534700" cy="3380100"/>
          </a:xfrm>
          <a:prstGeom prst="rect">
            <a:avLst/>
          </a:prstGeom>
          <a:noFill/>
          <a:ln>
            <a:noFill/>
          </a:ln>
        </p:spPr>
        <p:txBody>
          <a:bodyPr spcFirstLastPara="1" wrap="square" lIns="68575" tIns="34275" rIns="68575" bIns="34275" anchor="t" anchorCtr="0">
            <a:spAutoFit/>
          </a:bodyPr>
          <a:lstStyle/>
          <a:p>
            <a:pPr marL="0" marR="0" lvl="0" indent="0" algn="l" rtl="0">
              <a:lnSpc>
                <a:spcPct val="120000"/>
              </a:lnSpc>
              <a:spcBef>
                <a:spcPts val="0"/>
              </a:spcBef>
              <a:spcAft>
                <a:spcPts val="0"/>
              </a:spcAft>
              <a:buNone/>
            </a:pPr>
            <a:r>
              <a:rPr lang="en-GB" sz="1200" b="1" u="sng">
                <a:solidFill>
                  <a:schemeClr val="lt1"/>
                </a:solidFill>
                <a:latin typeface="Inter"/>
                <a:ea typeface="Inter"/>
                <a:cs typeface="Inter"/>
                <a:sym typeface="Inter"/>
              </a:rPr>
              <a:t>Takeaways</a:t>
            </a:r>
            <a:endParaRPr sz="1200" b="1" u="sng">
              <a:solidFill>
                <a:schemeClr val="lt1"/>
              </a:solidFill>
              <a:latin typeface="Inter"/>
              <a:ea typeface="Inter"/>
              <a:cs typeface="Inter"/>
              <a:sym typeface="Inter"/>
            </a:endParaRPr>
          </a:p>
          <a:p>
            <a:pPr marL="0" marR="0" lvl="0" indent="0" algn="l" rtl="0">
              <a:lnSpc>
                <a:spcPct val="120000"/>
              </a:lnSpc>
              <a:spcBef>
                <a:spcPts val="1000"/>
              </a:spcBef>
              <a:spcAft>
                <a:spcPts val="0"/>
              </a:spcAft>
              <a:buNone/>
            </a:pPr>
            <a:r>
              <a:rPr lang="en-GB" sz="1050" b="1">
                <a:solidFill>
                  <a:schemeClr val="lt1"/>
                </a:solidFill>
                <a:latin typeface="Inter"/>
                <a:ea typeface="Inter"/>
                <a:cs typeface="Inter"/>
                <a:sym typeface="Inter"/>
              </a:rPr>
              <a:t>By incorporating a lagged variable in our regression analysis, we find:</a:t>
            </a:r>
            <a:endParaRPr sz="1050" b="1">
              <a:solidFill>
                <a:schemeClr val="lt1"/>
              </a:solidFill>
              <a:latin typeface="Inter"/>
              <a:ea typeface="Inter"/>
              <a:cs typeface="Inter"/>
              <a:sym typeface="Inter"/>
            </a:endParaRPr>
          </a:p>
          <a:p>
            <a:pPr marL="0" marR="0" lvl="0" indent="0" algn="l" rtl="0">
              <a:lnSpc>
                <a:spcPct val="120000"/>
              </a:lnSpc>
              <a:spcBef>
                <a:spcPts val="1000"/>
              </a:spcBef>
              <a:spcAft>
                <a:spcPts val="0"/>
              </a:spcAft>
              <a:buNone/>
            </a:pPr>
            <a:r>
              <a:rPr lang="en-GB" sz="850">
                <a:solidFill>
                  <a:schemeClr val="lt1"/>
                </a:solidFill>
                <a:latin typeface="Inter"/>
                <a:ea typeface="Inter"/>
                <a:cs typeface="Inter"/>
                <a:sym typeface="Inter"/>
              </a:rPr>
              <a:t>The impact of an advertising campaign on total sales generally lasts a few days</a:t>
            </a:r>
            <a:endParaRPr sz="850">
              <a:solidFill>
                <a:schemeClr val="lt1"/>
              </a:solidFill>
              <a:latin typeface="Inter"/>
              <a:ea typeface="Inter"/>
              <a:cs typeface="Inter"/>
              <a:sym typeface="Inter"/>
            </a:endParaRPr>
          </a:p>
          <a:p>
            <a:pPr marL="0" marR="0" lvl="0" indent="0" algn="l" rtl="0">
              <a:lnSpc>
                <a:spcPct val="120000"/>
              </a:lnSpc>
              <a:spcBef>
                <a:spcPts val="1000"/>
              </a:spcBef>
              <a:spcAft>
                <a:spcPts val="0"/>
              </a:spcAft>
              <a:buNone/>
            </a:pPr>
            <a:r>
              <a:rPr lang="en-GB" sz="850">
                <a:solidFill>
                  <a:schemeClr val="lt1"/>
                </a:solidFill>
                <a:latin typeface="Inter"/>
                <a:ea typeface="Inter"/>
                <a:cs typeface="Inter"/>
                <a:sym typeface="Inter"/>
              </a:rPr>
              <a:t>The coefficient of the lagged variable is not statistically significant, meaning that the effect of marketing campaign on sales generally phases out by the end of the week</a:t>
            </a:r>
            <a:endParaRPr sz="850">
              <a:solidFill>
                <a:schemeClr val="lt1"/>
              </a:solidFill>
              <a:latin typeface="Inter"/>
              <a:ea typeface="Inter"/>
              <a:cs typeface="Inter"/>
              <a:sym typeface="Inter"/>
            </a:endParaRPr>
          </a:p>
          <a:p>
            <a:pPr marL="0" marR="0" lvl="0" indent="0" algn="l" rtl="0">
              <a:lnSpc>
                <a:spcPct val="120000"/>
              </a:lnSpc>
              <a:spcBef>
                <a:spcPts val="1000"/>
              </a:spcBef>
              <a:spcAft>
                <a:spcPts val="0"/>
              </a:spcAft>
              <a:buNone/>
            </a:pPr>
            <a:endParaRPr sz="850">
              <a:solidFill>
                <a:schemeClr val="lt1"/>
              </a:solidFill>
              <a:latin typeface="Inter"/>
              <a:ea typeface="Inter"/>
              <a:cs typeface="Inter"/>
              <a:sym typeface="Inter"/>
            </a:endParaRPr>
          </a:p>
          <a:p>
            <a:pPr marL="0" marR="0" lvl="0" indent="0" algn="l" rtl="0">
              <a:lnSpc>
                <a:spcPct val="120000"/>
              </a:lnSpc>
              <a:spcBef>
                <a:spcPts val="1000"/>
              </a:spcBef>
              <a:spcAft>
                <a:spcPts val="0"/>
              </a:spcAft>
              <a:buNone/>
            </a:pPr>
            <a:r>
              <a:rPr lang="en-GB" sz="1050" b="1">
                <a:solidFill>
                  <a:schemeClr val="lt1"/>
                </a:solidFill>
                <a:latin typeface="Inter"/>
                <a:ea typeface="Inter"/>
                <a:cs typeface="Inter"/>
                <a:sym typeface="Inter"/>
              </a:rPr>
              <a:t>What does this mean for McDonalds’ marketing department? </a:t>
            </a:r>
            <a:endParaRPr sz="1050" b="1">
              <a:solidFill>
                <a:schemeClr val="lt1"/>
              </a:solidFill>
              <a:latin typeface="Inter"/>
              <a:ea typeface="Inter"/>
              <a:cs typeface="Inter"/>
              <a:sym typeface="Inter"/>
            </a:endParaRPr>
          </a:p>
          <a:p>
            <a:pPr marL="0" marR="0" lvl="0" indent="0" algn="l" rtl="0">
              <a:lnSpc>
                <a:spcPct val="120000"/>
              </a:lnSpc>
              <a:spcBef>
                <a:spcPts val="1000"/>
              </a:spcBef>
              <a:spcAft>
                <a:spcPts val="1000"/>
              </a:spcAft>
              <a:buNone/>
            </a:pPr>
            <a:r>
              <a:rPr lang="en-GB" sz="850">
                <a:solidFill>
                  <a:schemeClr val="lt1"/>
                </a:solidFill>
                <a:latin typeface="Inter"/>
                <a:ea typeface="Inter"/>
                <a:cs typeface="Inter"/>
                <a:sym typeface="Inter"/>
              </a:rPr>
              <a:t>The marketing department should optimize the frequency of  implementing advertising campaigns based on their effective duration</a:t>
            </a:r>
            <a:endParaRPr sz="850">
              <a:solidFill>
                <a:schemeClr val="lt1"/>
              </a:solidFill>
              <a:latin typeface="Inter"/>
              <a:ea typeface="Inter"/>
              <a:cs typeface="Inter"/>
              <a:sym typeface="Inter"/>
            </a:endParaRPr>
          </a:p>
        </p:txBody>
      </p:sp>
      <p:pic>
        <p:nvPicPr>
          <p:cNvPr id="604" name="Google Shape;604;p39"/>
          <p:cNvPicPr preferRelativeResize="0"/>
          <p:nvPr/>
        </p:nvPicPr>
        <p:blipFill>
          <a:blip r:embed="rId3">
            <a:alphaModFix/>
          </a:blip>
          <a:stretch>
            <a:fillRect/>
          </a:stretch>
        </p:blipFill>
        <p:spPr>
          <a:xfrm>
            <a:off x="278600" y="2769250"/>
            <a:ext cx="5965080" cy="1558725"/>
          </a:xfrm>
          <a:prstGeom prst="rect">
            <a:avLst/>
          </a:prstGeom>
          <a:noFill/>
          <a:ln>
            <a:noFill/>
          </a:ln>
        </p:spPr>
      </p:pic>
      <p:pic>
        <p:nvPicPr>
          <p:cNvPr id="605" name="Google Shape;605;p39"/>
          <p:cNvPicPr preferRelativeResize="0"/>
          <p:nvPr/>
        </p:nvPicPr>
        <p:blipFill>
          <a:blip r:embed="rId4">
            <a:alphaModFix/>
          </a:blip>
          <a:stretch>
            <a:fillRect/>
          </a:stretch>
        </p:blipFill>
        <p:spPr>
          <a:xfrm>
            <a:off x="317263" y="1109373"/>
            <a:ext cx="5854126" cy="1558728"/>
          </a:xfrm>
          <a:prstGeom prst="rect">
            <a:avLst/>
          </a:prstGeom>
          <a:noFill/>
          <a:ln>
            <a:noFill/>
          </a:ln>
        </p:spPr>
      </p:pic>
      <p:cxnSp>
        <p:nvCxnSpPr>
          <p:cNvPr id="606" name="Google Shape;606;p39"/>
          <p:cNvCxnSpPr/>
          <p:nvPr/>
        </p:nvCxnSpPr>
        <p:spPr>
          <a:xfrm>
            <a:off x="6522625" y="2957525"/>
            <a:ext cx="24288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40"/>
          <p:cNvSpPr/>
          <p:nvPr/>
        </p:nvSpPr>
        <p:spPr>
          <a:xfrm>
            <a:off x="0" y="25"/>
            <a:ext cx="9144000" cy="5143500"/>
          </a:xfrm>
          <a:prstGeom prst="rect">
            <a:avLst/>
          </a:prstGeom>
          <a:solidFill>
            <a:srgbClr val="E5010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4000" b="1">
                <a:solidFill>
                  <a:schemeClr val="lt1"/>
                </a:solidFill>
                <a:latin typeface="Inter"/>
                <a:ea typeface="Inter"/>
                <a:cs typeface="Inter"/>
                <a:sym typeface="Inter"/>
              </a:rPr>
              <a:t>Key Client Takeaways</a:t>
            </a:r>
            <a:endParaRPr sz="4000" b="1" i="0" u="none" strike="noStrike" cap="none">
              <a:solidFill>
                <a:schemeClr val="lt1"/>
              </a:solidFill>
              <a:latin typeface="Inter"/>
              <a:ea typeface="Inter"/>
              <a:cs typeface="Inter"/>
              <a:sym typeface="Inter"/>
            </a:endParaRPr>
          </a:p>
        </p:txBody>
      </p:sp>
      <p:pic>
        <p:nvPicPr>
          <p:cNvPr id="612" name="Google Shape;612;p40"/>
          <p:cNvPicPr preferRelativeResize="0"/>
          <p:nvPr/>
        </p:nvPicPr>
        <p:blipFill rotWithShape="1">
          <a:blip r:embed="rId3">
            <a:alphaModFix/>
          </a:blip>
          <a:srcRect/>
          <a:stretch/>
        </p:blipFill>
        <p:spPr>
          <a:xfrm>
            <a:off x="61550" y="4809125"/>
            <a:ext cx="316225" cy="27645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41"/>
          <p:cNvSpPr txBox="1"/>
          <p:nvPr/>
        </p:nvSpPr>
        <p:spPr>
          <a:xfrm>
            <a:off x="2465325" y="405200"/>
            <a:ext cx="4269300" cy="484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GB" sz="2700">
                <a:solidFill>
                  <a:srgbClr val="171616"/>
                </a:solidFill>
                <a:latin typeface="Inter ExtraBold"/>
                <a:ea typeface="Inter ExtraBold"/>
                <a:cs typeface="Inter ExtraBold"/>
                <a:sym typeface="Inter ExtraBold"/>
              </a:rPr>
              <a:t>Key Client Takeaways</a:t>
            </a:r>
            <a:endParaRPr sz="1500">
              <a:solidFill>
                <a:srgbClr val="171616"/>
              </a:solidFill>
              <a:latin typeface="Inter ExtraBold"/>
              <a:ea typeface="Inter ExtraBold"/>
              <a:cs typeface="Inter ExtraBold"/>
              <a:sym typeface="Inter ExtraBold"/>
            </a:endParaRPr>
          </a:p>
        </p:txBody>
      </p:sp>
      <p:sp>
        <p:nvSpPr>
          <p:cNvPr id="618" name="Google Shape;618;p41"/>
          <p:cNvSpPr/>
          <p:nvPr/>
        </p:nvSpPr>
        <p:spPr>
          <a:xfrm>
            <a:off x="3583784" y="1884464"/>
            <a:ext cx="1976434" cy="1976433"/>
          </a:xfrm>
          <a:prstGeom prst="rect">
            <a:avLst/>
          </a:prstGeom>
          <a:solidFill>
            <a:srgbClr val="E50102"/>
          </a:solidFill>
          <a:ln w="25400" cap="flat" cmpd="sng">
            <a:solidFill>
              <a:srgbClr val="17161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619" name="Google Shape;619;p41"/>
          <p:cNvSpPr/>
          <p:nvPr/>
        </p:nvSpPr>
        <p:spPr>
          <a:xfrm rot="5400000">
            <a:off x="6269351" y="3130631"/>
            <a:ext cx="70394" cy="75086"/>
          </a:xfrm>
          <a:prstGeom prst="triangle">
            <a:avLst>
              <a:gd name="adj" fmla="val 100000"/>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620" name="Google Shape;620;p41"/>
          <p:cNvSpPr/>
          <p:nvPr/>
        </p:nvSpPr>
        <p:spPr>
          <a:xfrm rot="5400000">
            <a:off x="4901567" y="3201383"/>
            <a:ext cx="1440524" cy="1440524"/>
          </a:xfrm>
          <a:prstGeom prst="rect">
            <a:avLst/>
          </a:prstGeom>
          <a:solidFill>
            <a:schemeClr val="lt1"/>
          </a:solidFill>
          <a:ln w="19050" cap="flat" cmpd="sng">
            <a:solidFill>
              <a:srgbClr val="17161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621" name="Google Shape;621;p41"/>
          <p:cNvSpPr/>
          <p:nvPr/>
        </p:nvSpPr>
        <p:spPr>
          <a:xfrm rot="5400000">
            <a:off x="4826404" y="3132977"/>
            <a:ext cx="1440600" cy="1440600"/>
          </a:xfrm>
          <a:prstGeom prst="rect">
            <a:avLst/>
          </a:prstGeom>
          <a:solidFill>
            <a:schemeClr val="lt1"/>
          </a:solidFill>
          <a:ln w="19050" cap="flat" cmpd="sng">
            <a:solidFill>
              <a:srgbClr val="17161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cxnSp>
        <p:nvCxnSpPr>
          <p:cNvPr id="622" name="Google Shape;622;p41"/>
          <p:cNvCxnSpPr/>
          <p:nvPr/>
        </p:nvCxnSpPr>
        <p:spPr>
          <a:xfrm rot="5400000" flipH="1">
            <a:off x="6273569" y="3126412"/>
            <a:ext cx="68405" cy="75086"/>
          </a:xfrm>
          <a:prstGeom prst="straightConnector1">
            <a:avLst/>
          </a:prstGeom>
          <a:noFill/>
          <a:ln w="19050" cap="flat" cmpd="sng">
            <a:solidFill>
              <a:srgbClr val="171616"/>
            </a:solidFill>
            <a:prstDash val="solid"/>
            <a:miter lim="800000"/>
            <a:headEnd type="none" w="sm" len="sm"/>
            <a:tailEnd type="none" w="sm" len="sm"/>
          </a:ln>
        </p:spPr>
      </p:cxnSp>
      <p:cxnSp>
        <p:nvCxnSpPr>
          <p:cNvPr id="623" name="Google Shape;623;p41"/>
          <p:cNvCxnSpPr/>
          <p:nvPr/>
        </p:nvCxnSpPr>
        <p:spPr>
          <a:xfrm rot="5400000" flipH="1">
            <a:off x="6270344" y="4572149"/>
            <a:ext cx="68405" cy="75086"/>
          </a:xfrm>
          <a:prstGeom prst="straightConnector1">
            <a:avLst/>
          </a:prstGeom>
          <a:noFill/>
          <a:ln w="19050" cap="flat" cmpd="sng">
            <a:solidFill>
              <a:srgbClr val="171616"/>
            </a:solidFill>
            <a:prstDash val="solid"/>
            <a:miter lim="800000"/>
            <a:headEnd type="none" w="sm" len="sm"/>
            <a:tailEnd type="none" w="sm" len="sm"/>
          </a:ln>
        </p:spPr>
      </p:cxnSp>
      <p:cxnSp>
        <p:nvCxnSpPr>
          <p:cNvPr id="624" name="Google Shape;624;p41"/>
          <p:cNvCxnSpPr/>
          <p:nvPr/>
        </p:nvCxnSpPr>
        <p:spPr>
          <a:xfrm rot="5400000" flipH="1">
            <a:off x="4827402" y="4572579"/>
            <a:ext cx="68405" cy="75086"/>
          </a:xfrm>
          <a:prstGeom prst="straightConnector1">
            <a:avLst/>
          </a:prstGeom>
          <a:noFill/>
          <a:ln w="19050" cap="flat" cmpd="sng">
            <a:solidFill>
              <a:srgbClr val="171616"/>
            </a:solidFill>
            <a:prstDash val="solid"/>
            <a:miter lim="800000"/>
            <a:headEnd type="none" w="sm" len="sm"/>
            <a:tailEnd type="none" w="sm" len="sm"/>
          </a:ln>
        </p:spPr>
      </p:cxnSp>
      <p:sp>
        <p:nvSpPr>
          <p:cNvPr id="625" name="Google Shape;625;p41"/>
          <p:cNvSpPr/>
          <p:nvPr/>
        </p:nvSpPr>
        <p:spPr>
          <a:xfrm>
            <a:off x="4830627" y="1104263"/>
            <a:ext cx="70393" cy="75086"/>
          </a:xfrm>
          <a:prstGeom prst="triangle">
            <a:avLst>
              <a:gd name="adj" fmla="val 100000"/>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626" name="Google Shape;626;p41"/>
          <p:cNvSpPr/>
          <p:nvPr/>
        </p:nvSpPr>
        <p:spPr>
          <a:xfrm>
            <a:off x="4899033" y="1104263"/>
            <a:ext cx="1440525" cy="1440524"/>
          </a:xfrm>
          <a:prstGeom prst="rect">
            <a:avLst/>
          </a:prstGeom>
          <a:solidFill>
            <a:schemeClr val="lt1"/>
          </a:solidFill>
          <a:ln w="19050" cap="flat" cmpd="sng">
            <a:solidFill>
              <a:srgbClr val="17161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627" name="Google Shape;627;p41"/>
          <p:cNvSpPr/>
          <p:nvPr/>
        </p:nvSpPr>
        <p:spPr>
          <a:xfrm>
            <a:off x="4830627" y="1179349"/>
            <a:ext cx="1440525" cy="1440524"/>
          </a:xfrm>
          <a:prstGeom prst="rect">
            <a:avLst/>
          </a:prstGeom>
          <a:solidFill>
            <a:schemeClr val="lt1"/>
          </a:solidFill>
          <a:ln w="19050" cap="flat" cmpd="sng">
            <a:solidFill>
              <a:srgbClr val="17161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cxnSp>
        <p:nvCxnSpPr>
          <p:cNvPr id="628" name="Google Shape;628;p41"/>
          <p:cNvCxnSpPr/>
          <p:nvPr/>
        </p:nvCxnSpPr>
        <p:spPr>
          <a:xfrm flipH="1">
            <a:off x="4827402" y="1101038"/>
            <a:ext cx="68405" cy="75086"/>
          </a:xfrm>
          <a:prstGeom prst="straightConnector1">
            <a:avLst/>
          </a:prstGeom>
          <a:noFill/>
          <a:ln w="19050" cap="flat" cmpd="sng">
            <a:solidFill>
              <a:srgbClr val="171616"/>
            </a:solidFill>
            <a:prstDash val="solid"/>
            <a:miter lim="800000"/>
            <a:headEnd type="none" w="sm" len="sm"/>
            <a:tailEnd type="none" w="sm" len="sm"/>
          </a:ln>
        </p:spPr>
      </p:cxnSp>
      <p:cxnSp>
        <p:nvCxnSpPr>
          <p:cNvPr id="629" name="Google Shape;629;p41"/>
          <p:cNvCxnSpPr/>
          <p:nvPr/>
        </p:nvCxnSpPr>
        <p:spPr>
          <a:xfrm flipH="1">
            <a:off x="6273140" y="1104263"/>
            <a:ext cx="68405" cy="75086"/>
          </a:xfrm>
          <a:prstGeom prst="straightConnector1">
            <a:avLst/>
          </a:prstGeom>
          <a:noFill/>
          <a:ln w="19050" cap="flat" cmpd="sng">
            <a:solidFill>
              <a:srgbClr val="171616"/>
            </a:solidFill>
            <a:prstDash val="solid"/>
            <a:miter lim="800000"/>
            <a:headEnd type="none" w="sm" len="sm"/>
            <a:tailEnd type="none" w="sm" len="sm"/>
          </a:ln>
        </p:spPr>
      </p:cxnSp>
      <p:cxnSp>
        <p:nvCxnSpPr>
          <p:cNvPr id="630" name="Google Shape;630;p41"/>
          <p:cNvCxnSpPr/>
          <p:nvPr/>
        </p:nvCxnSpPr>
        <p:spPr>
          <a:xfrm flipH="1">
            <a:off x="6273570" y="2547205"/>
            <a:ext cx="68405" cy="75086"/>
          </a:xfrm>
          <a:prstGeom prst="straightConnector1">
            <a:avLst/>
          </a:prstGeom>
          <a:noFill/>
          <a:ln w="19050" cap="flat" cmpd="sng">
            <a:solidFill>
              <a:srgbClr val="171616"/>
            </a:solidFill>
            <a:prstDash val="solid"/>
            <a:miter lim="800000"/>
            <a:headEnd type="none" w="sm" len="sm"/>
            <a:tailEnd type="none" w="sm" len="sm"/>
          </a:ln>
        </p:spPr>
      </p:cxnSp>
      <p:sp>
        <p:nvSpPr>
          <p:cNvPr id="631" name="Google Shape;631;p41"/>
          <p:cNvSpPr/>
          <p:nvPr/>
        </p:nvSpPr>
        <p:spPr>
          <a:xfrm rot="-5400000">
            <a:off x="2804258" y="2539646"/>
            <a:ext cx="70394" cy="75086"/>
          </a:xfrm>
          <a:prstGeom prst="triangle">
            <a:avLst>
              <a:gd name="adj" fmla="val 100000"/>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632" name="Google Shape;632;p41"/>
          <p:cNvSpPr/>
          <p:nvPr/>
        </p:nvSpPr>
        <p:spPr>
          <a:xfrm rot="-5400000">
            <a:off x="2801912" y="1103456"/>
            <a:ext cx="1440524" cy="1440524"/>
          </a:xfrm>
          <a:prstGeom prst="rect">
            <a:avLst/>
          </a:prstGeom>
          <a:solidFill>
            <a:schemeClr val="lt1"/>
          </a:solidFill>
          <a:ln w="19050" cap="flat" cmpd="sng">
            <a:solidFill>
              <a:srgbClr val="17161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633" name="Google Shape;633;p41"/>
          <p:cNvSpPr/>
          <p:nvPr/>
        </p:nvSpPr>
        <p:spPr>
          <a:xfrm rot="-5400000">
            <a:off x="2876998" y="1171862"/>
            <a:ext cx="1440524" cy="1440524"/>
          </a:xfrm>
          <a:prstGeom prst="rect">
            <a:avLst/>
          </a:prstGeom>
          <a:solidFill>
            <a:schemeClr val="lt1"/>
          </a:solidFill>
          <a:ln w="19050" cap="flat" cmpd="sng">
            <a:solidFill>
              <a:srgbClr val="17161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cxnSp>
        <p:nvCxnSpPr>
          <p:cNvPr id="634" name="Google Shape;634;p41"/>
          <p:cNvCxnSpPr/>
          <p:nvPr/>
        </p:nvCxnSpPr>
        <p:spPr>
          <a:xfrm rot="-5400000" flipH="1">
            <a:off x="2802027" y="2543865"/>
            <a:ext cx="68405" cy="75086"/>
          </a:xfrm>
          <a:prstGeom prst="straightConnector1">
            <a:avLst/>
          </a:prstGeom>
          <a:noFill/>
          <a:ln w="19050" cap="flat" cmpd="sng">
            <a:solidFill>
              <a:srgbClr val="171616"/>
            </a:solidFill>
            <a:prstDash val="solid"/>
            <a:miter lim="800000"/>
            <a:headEnd type="none" w="sm" len="sm"/>
            <a:tailEnd type="none" w="sm" len="sm"/>
          </a:ln>
        </p:spPr>
      </p:cxnSp>
      <p:cxnSp>
        <p:nvCxnSpPr>
          <p:cNvPr id="635" name="Google Shape;635;p41"/>
          <p:cNvCxnSpPr/>
          <p:nvPr/>
        </p:nvCxnSpPr>
        <p:spPr>
          <a:xfrm rot="-5400000" flipH="1">
            <a:off x="2805252" y="1098128"/>
            <a:ext cx="68405" cy="75086"/>
          </a:xfrm>
          <a:prstGeom prst="straightConnector1">
            <a:avLst/>
          </a:prstGeom>
          <a:noFill/>
          <a:ln w="19050" cap="flat" cmpd="sng">
            <a:solidFill>
              <a:srgbClr val="171616"/>
            </a:solidFill>
            <a:prstDash val="solid"/>
            <a:miter lim="800000"/>
            <a:headEnd type="none" w="sm" len="sm"/>
            <a:tailEnd type="none" w="sm" len="sm"/>
          </a:ln>
        </p:spPr>
      </p:cxnSp>
      <p:cxnSp>
        <p:nvCxnSpPr>
          <p:cNvPr id="636" name="Google Shape;636;p41"/>
          <p:cNvCxnSpPr/>
          <p:nvPr/>
        </p:nvCxnSpPr>
        <p:spPr>
          <a:xfrm rot="-5400000" flipH="1">
            <a:off x="4248194" y="1097698"/>
            <a:ext cx="68405" cy="75086"/>
          </a:xfrm>
          <a:prstGeom prst="straightConnector1">
            <a:avLst/>
          </a:prstGeom>
          <a:noFill/>
          <a:ln w="19050" cap="flat" cmpd="sng">
            <a:solidFill>
              <a:srgbClr val="171616"/>
            </a:solidFill>
            <a:prstDash val="solid"/>
            <a:miter lim="800000"/>
            <a:headEnd type="none" w="sm" len="sm"/>
            <a:tailEnd type="none" w="sm" len="sm"/>
          </a:ln>
        </p:spPr>
      </p:cxnSp>
      <p:sp>
        <p:nvSpPr>
          <p:cNvPr id="637" name="Google Shape;637;p41"/>
          <p:cNvSpPr/>
          <p:nvPr/>
        </p:nvSpPr>
        <p:spPr>
          <a:xfrm rot="10800000">
            <a:off x="4242983" y="4566014"/>
            <a:ext cx="70393" cy="75086"/>
          </a:xfrm>
          <a:prstGeom prst="triangle">
            <a:avLst>
              <a:gd name="adj" fmla="val 100000"/>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638" name="Google Shape;638;p41"/>
          <p:cNvSpPr/>
          <p:nvPr/>
        </p:nvSpPr>
        <p:spPr>
          <a:xfrm rot="10800000">
            <a:off x="2804444" y="3200577"/>
            <a:ext cx="1440525" cy="1440524"/>
          </a:xfrm>
          <a:prstGeom prst="rect">
            <a:avLst/>
          </a:prstGeom>
          <a:solidFill>
            <a:schemeClr val="lt1"/>
          </a:solidFill>
          <a:ln w="19050" cap="flat" cmpd="sng">
            <a:solidFill>
              <a:srgbClr val="17161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639" name="Google Shape;639;p41"/>
          <p:cNvSpPr/>
          <p:nvPr/>
        </p:nvSpPr>
        <p:spPr>
          <a:xfrm rot="10800000">
            <a:off x="2872851" y="3125490"/>
            <a:ext cx="1440525" cy="1440524"/>
          </a:xfrm>
          <a:prstGeom prst="rect">
            <a:avLst/>
          </a:prstGeom>
          <a:solidFill>
            <a:schemeClr val="lt1"/>
          </a:solidFill>
          <a:ln w="19050" cap="flat" cmpd="sng">
            <a:solidFill>
              <a:srgbClr val="17161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cxnSp>
        <p:nvCxnSpPr>
          <p:cNvPr id="640" name="Google Shape;640;p41"/>
          <p:cNvCxnSpPr/>
          <p:nvPr/>
        </p:nvCxnSpPr>
        <p:spPr>
          <a:xfrm rot="10800000" flipH="1">
            <a:off x="4248195" y="4569239"/>
            <a:ext cx="68405" cy="75086"/>
          </a:xfrm>
          <a:prstGeom prst="straightConnector1">
            <a:avLst/>
          </a:prstGeom>
          <a:noFill/>
          <a:ln w="19050" cap="flat" cmpd="sng">
            <a:solidFill>
              <a:srgbClr val="171616"/>
            </a:solidFill>
            <a:prstDash val="solid"/>
            <a:miter lim="800000"/>
            <a:headEnd type="none" w="sm" len="sm"/>
            <a:tailEnd type="none" w="sm" len="sm"/>
          </a:ln>
        </p:spPr>
      </p:cxnSp>
      <p:cxnSp>
        <p:nvCxnSpPr>
          <p:cNvPr id="641" name="Google Shape;641;p41"/>
          <p:cNvCxnSpPr/>
          <p:nvPr/>
        </p:nvCxnSpPr>
        <p:spPr>
          <a:xfrm rot="10800000" flipH="1">
            <a:off x="2802457" y="4566014"/>
            <a:ext cx="68405" cy="75086"/>
          </a:xfrm>
          <a:prstGeom prst="straightConnector1">
            <a:avLst/>
          </a:prstGeom>
          <a:noFill/>
          <a:ln w="19050" cap="flat" cmpd="sng">
            <a:solidFill>
              <a:srgbClr val="171616"/>
            </a:solidFill>
            <a:prstDash val="solid"/>
            <a:miter lim="800000"/>
            <a:headEnd type="none" w="sm" len="sm"/>
            <a:tailEnd type="none" w="sm" len="sm"/>
          </a:ln>
        </p:spPr>
      </p:cxnSp>
      <p:cxnSp>
        <p:nvCxnSpPr>
          <p:cNvPr id="642" name="Google Shape;642;p41"/>
          <p:cNvCxnSpPr/>
          <p:nvPr/>
        </p:nvCxnSpPr>
        <p:spPr>
          <a:xfrm rot="10800000" flipH="1">
            <a:off x="2802027" y="3123072"/>
            <a:ext cx="68405" cy="75086"/>
          </a:xfrm>
          <a:prstGeom prst="straightConnector1">
            <a:avLst/>
          </a:prstGeom>
          <a:noFill/>
          <a:ln w="19050" cap="flat" cmpd="sng">
            <a:solidFill>
              <a:srgbClr val="171616"/>
            </a:solidFill>
            <a:prstDash val="solid"/>
            <a:miter lim="800000"/>
            <a:headEnd type="none" w="sm" len="sm"/>
            <a:tailEnd type="none" w="sm" len="sm"/>
          </a:ln>
        </p:spPr>
      </p:cxnSp>
      <p:sp>
        <p:nvSpPr>
          <p:cNvPr id="643" name="Google Shape;643;p41"/>
          <p:cNvSpPr txBox="1"/>
          <p:nvPr/>
        </p:nvSpPr>
        <p:spPr>
          <a:xfrm>
            <a:off x="6344412" y="1934291"/>
            <a:ext cx="2132100" cy="777300"/>
          </a:xfrm>
          <a:prstGeom prst="rect">
            <a:avLst/>
          </a:prstGeom>
          <a:noFill/>
          <a:ln>
            <a:noFill/>
          </a:ln>
        </p:spPr>
        <p:txBody>
          <a:bodyPr spcFirstLastPara="1" wrap="square" lIns="68575" tIns="34275" rIns="68575" bIns="34275" anchor="t" anchorCtr="0">
            <a:spAutoFit/>
          </a:bodyPr>
          <a:lstStyle/>
          <a:p>
            <a:pPr marL="0" lvl="0" indent="0" algn="r" rtl="0">
              <a:lnSpc>
                <a:spcPct val="120000"/>
              </a:lnSpc>
              <a:spcBef>
                <a:spcPts val="0"/>
              </a:spcBef>
              <a:spcAft>
                <a:spcPts val="0"/>
              </a:spcAft>
              <a:buNone/>
            </a:pPr>
            <a:r>
              <a:rPr lang="en-GB" sz="1000">
                <a:solidFill>
                  <a:srgbClr val="171616"/>
                </a:solidFill>
                <a:latin typeface="Inter"/>
                <a:ea typeface="Inter"/>
                <a:cs typeface="Inter"/>
                <a:sym typeface="Inter"/>
              </a:rPr>
              <a:t>Across all regions, the Midwest faced the steepest decline in average daily losses, while the West had the most total losses </a:t>
            </a:r>
            <a:endParaRPr sz="1000">
              <a:solidFill>
                <a:srgbClr val="171616"/>
              </a:solidFill>
              <a:latin typeface="Inter"/>
              <a:ea typeface="Inter"/>
              <a:cs typeface="Inter"/>
              <a:sym typeface="Inter"/>
            </a:endParaRPr>
          </a:p>
        </p:txBody>
      </p:sp>
      <p:sp>
        <p:nvSpPr>
          <p:cNvPr id="644" name="Google Shape;644;p41"/>
          <p:cNvSpPr txBox="1"/>
          <p:nvPr/>
        </p:nvSpPr>
        <p:spPr>
          <a:xfrm>
            <a:off x="6449825" y="1408950"/>
            <a:ext cx="2030700" cy="500100"/>
          </a:xfrm>
          <a:prstGeom prst="rect">
            <a:avLst/>
          </a:prstGeom>
          <a:noFill/>
          <a:ln>
            <a:noFill/>
          </a:ln>
        </p:spPr>
        <p:txBody>
          <a:bodyPr spcFirstLastPara="1" wrap="square" lIns="68575" tIns="34275" rIns="68575" bIns="34275" anchor="t" anchorCtr="0">
            <a:spAutoFit/>
          </a:bodyPr>
          <a:lstStyle/>
          <a:p>
            <a:pPr marL="0" lvl="0" indent="0" algn="r" rtl="0">
              <a:spcBef>
                <a:spcPts val="0"/>
              </a:spcBef>
              <a:spcAft>
                <a:spcPts val="0"/>
              </a:spcAft>
              <a:buClr>
                <a:schemeClr val="dk1"/>
              </a:buClr>
              <a:buFont typeface="Arial"/>
              <a:buNone/>
            </a:pPr>
            <a:r>
              <a:rPr lang="en-GB">
                <a:solidFill>
                  <a:srgbClr val="171616"/>
                </a:solidFill>
                <a:latin typeface="Inter ExtraBold"/>
                <a:ea typeface="Inter ExtraBold"/>
                <a:cs typeface="Inter ExtraBold"/>
                <a:sym typeface="Inter ExtraBold"/>
              </a:rPr>
              <a:t>COVID-19 Impact Across COOPs </a:t>
            </a:r>
            <a:endParaRPr sz="800">
              <a:solidFill>
                <a:srgbClr val="171616"/>
              </a:solidFill>
              <a:latin typeface="Inter ExtraBold"/>
              <a:ea typeface="Inter ExtraBold"/>
              <a:cs typeface="Inter ExtraBold"/>
              <a:sym typeface="Inter ExtraBold"/>
            </a:endParaRPr>
          </a:p>
        </p:txBody>
      </p:sp>
      <p:sp>
        <p:nvSpPr>
          <p:cNvPr id="645" name="Google Shape;645;p41"/>
          <p:cNvSpPr txBox="1"/>
          <p:nvPr/>
        </p:nvSpPr>
        <p:spPr>
          <a:xfrm>
            <a:off x="6373624" y="3728100"/>
            <a:ext cx="2208300" cy="777300"/>
          </a:xfrm>
          <a:prstGeom prst="rect">
            <a:avLst/>
          </a:prstGeom>
          <a:noFill/>
          <a:ln>
            <a:noFill/>
          </a:ln>
        </p:spPr>
        <p:txBody>
          <a:bodyPr spcFirstLastPara="1" wrap="square" lIns="68575" tIns="34275" rIns="68575" bIns="34275" anchor="t" anchorCtr="0">
            <a:spAutoFit/>
          </a:bodyPr>
          <a:lstStyle/>
          <a:p>
            <a:pPr marL="0" lvl="0" indent="0" algn="r" rtl="0">
              <a:lnSpc>
                <a:spcPct val="120000"/>
              </a:lnSpc>
              <a:spcBef>
                <a:spcPts val="0"/>
              </a:spcBef>
              <a:spcAft>
                <a:spcPts val="0"/>
              </a:spcAft>
              <a:buNone/>
            </a:pPr>
            <a:r>
              <a:rPr lang="en-GB" sz="1000">
                <a:solidFill>
                  <a:srgbClr val="171616"/>
                </a:solidFill>
                <a:latin typeface="Inter"/>
                <a:ea typeface="Inter"/>
                <a:cs typeface="Inter"/>
                <a:sym typeface="Inter"/>
              </a:rPr>
              <a:t>Moving forward, McDonalds should keep in mind that its metro, West-coast COOP locations tend to be most resilient </a:t>
            </a:r>
            <a:endParaRPr sz="1000">
              <a:solidFill>
                <a:srgbClr val="171616"/>
              </a:solidFill>
              <a:latin typeface="Inter"/>
              <a:ea typeface="Inter"/>
              <a:cs typeface="Inter"/>
              <a:sym typeface="Inter"/>
            </a:endParaRPr>
          </a:p>
        </p:txBody>
      </p:sp>
      <p:sp>
        <p:nvSpPr>
          <p:cNvPr id="646" name="Google Shape;646;p41"/>
          <p:cNvSpPr txBox="1"/>
          <p:nvPr/>
        </p:nvSpPr>
        <p:spPr>
          <a:xfrm>
            <a:off x="6526025" y="3434325"/>
            <a:ext cx="1976400" cy="284700"/>
          </a:xfrm>
          <a:prstGeom prst="rect">
            <a:avLst/>
          </a:prstGeom>
          <a:noFill/>
          <a:ln>
            <a:noFill/>
          </a:ln>
        </p:spPr>
        <p:txBody>
          <a:bodyPr spcFirstLastPara="1" wrap="square" lIns="68575" tIns="34275" rIns="68575" bIns="34275" anchor="t" anchorCtr="0">
            <a:spAutoFit/>
          </a:bodyPr>
          <a:lstStyle/>
          <a:p>
            <a:pPr marL="0" lvl="0" indent="0" algn="r" rtl="0">
              <a:spcBef>
                <a:spcPts val="0"/>
              </a:spcBef>
              <a:spcAft>
                <a:spcPts val="0"/>
              </a:spcAft>
              <a:buNone/>
            </a:pPr>
            <a:r>
              <a:rPr lang="en-GB">
                <a:solidFill>
                  <a:srgbClr val="171616"/>
                </a:solidFill>
                <a:latin typeface="Inter ExtraBold"/>
                <a:ea typeface="Inter ExtraBold"/>
                <a:cs typeface="Inter ExtraBold"/>
                <a:sym typeface="Inter ExtraBold"/>
              </a:rPr>
              <a:t>Regional Resiliency</a:t>
            </a:r>
            <a:endParaRPr>
              <a:solidFill>
                <a:srgbClr val="171616"/>
              </a:solidFill>
              <a:latin typeface="Inter ExtraBold"/>
              <a:ea typeface="Inter ExtraBold"/>
              <a:cs typeface="Inter ExtraBold"/>
              <a:sym typeface="Inter ExtraBold"/>
            </a:endParaRPr>
          </a:p>
        </p:txBody>
      </p:sp>
      <p:sp>
        <p:nvSpPr>
          <p:cNvPr id="647" name="Google Shape;647;p41"/>
          <p:cNvSpPr txBox="1"/>
          <p:nvPr/>
        </p:nvSpPr>
        <p:spPr>
          <a:xfrm>
            <a:off x="485869" y="1934291"/>
            <a:ext cx="2132100" cy="777300"/>
          </a:xfrm>
          <a:prstGeom prst="rect">
            <a:avLst/>
          </a:prstGeom>
          <a:noFill/>
          <a:ln>
            <a:noFill/>
          </a:ln>
        </p:spPr>
        <p:txBody>
          <a:bodyPr spcFirstLastPara="1" wrap="square" lIns="68575" tIns="34275" rIns="68575" bIns="34275" anchor="t" anchorCtr="0">
            <a:spAutoFit/>
          </a:bodyPr>
          <a:lstStyle/>
          <a:p>
            <a:pPr marL="0" marR="0" lvl="0" indent="0" algn="l" rtl="0">
              <a:lnSpc>
                <a:spcPct val="120000"/>
              </a:lnSpc>
              <a:spcBef>
                <a:spcPts val="0"/>
              </a:spcBef>
              <a:spcAft>
                <a:spcPts val="0"/>
              </a:spcAft>
              <a:buNone/>
            </a:pPr>
            <a:r>
              <a:rPr lang="en-GB" sz="1000">
                <a:solidFill>
                  <a:srgbClr val="171616"/>
                </a:solidFill>
                <a:latin typeface="Inter"/>
                <a:ea typeface="Inter"/>
                <a:cs typeface="Inter"/>
                <a:sym typeface="Inter"/>
              </a:rPr>
              <a:t>We estimate total sales loss across all US COOPs as a result of COVID-19 to be approximately $377M</a:t>
            </a:r>
            <a:endParaRPr sz="1000">
              <a:solidFill>
                <a:srgbClr val="171616"/>
              </a:solidFill>
              <a:latin typeface="Inter"/>
              <a:ea typeface="Inter"/>
              <a:cs typeface="Inter"/>
              <a:sym typeface="Inter"/>
            </a:endParaRPr>
          </a:p>
        </p:txBody>
      </p:sp>
      <p:sp>
        <p:nvSpPr>
          <p:cNvPr id="648" name="Google Shape;648;p41"/>
          <p:cNvSpPr txBox="1"/>
          <p:nvPr/>
        </p:nvSpPr>
        <p:spPr>
          <a:xfrm>
            <a:off x="493875" y="1408950"/>
            <a:ext cx="2124000" cy="500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a:solidFill>
                  <a:srgbClr val="171616"/>
                </a:solidFill>
                <a:latin typeface="Inter ExtraBold"/>
                <a:ea typeface="Inter ExtraBold"/>
                <a:cs typeface="Inter ExtraBold"/>
                <a:sym typeface="Inter ExtraBold"/>
              </a:rPr>
              <a:t>Overall Impact of COVID-19</a:t>
            </a:r>
            <a:endParaRPr sz="800">
              <a:solidFill>
                <a:srgbClr val="171616"/>
              </a:solidFill>
              <a:latin typeface="Inter ExtraBold"/>
              <a:ea typeface="Inter ExtraBold"/>
              <a:cs typeface="Inter ExtraBold"/>
              <a:sym typeface="Inter ExtraBold"/>
            </a:endParaRPr>
          </a:p>
        </p:txBody>
      </p:sp>
      <p:sp>
        <p:nvSpPr>
          <p:cNvPr id="649" name="Google Shape;649;p41"/>
          <p:cNvSpPr txBox="1"/>
          <p:nvPr/>
        </p:nvSpPr>
        <p:spPr>
          <a:xfrm>
            <a:off x="493844" y="3728090"/>
            <a:ext cx="2132100" cy="777300"/>
          </a:xfrm>
          <a:prstGeom prst="rect">
            <a:avLst/>
          </a:prstGeom>
          <a:noFill/>
          <a:ln>
            <a:noFill/>
          </a:ln>
        </p:spPr>
        <p:txBody>
          <a:bodyPr spcFirstLastPara="1" wrap="square" lIns="68575" tIns="34275" rIns="68575" bIns="34275" anchor="t" anchorCtr="0">
            <a:spAutoFit/>
          </a:bodyPr>
          <a:lstStyle/>
          <a:p>
            <a:pPr marL="0" lvl="0" indent="0" algn="l" rtl="0">
              <a:lnSpc>
                <a:spcPct val="120000"/>
              </a:lnSpc>
              <a:spcBef>
                <a:spcPts val="0"/>
              </a:spcBef>
              <a:spcAft>
                <a:spcPts val="0"/>
              </a:spcAft>
              <a:buNone/>
            </a:pPr>
            <a:r>
              <a:rPr lang="en-GB" sz="1000">
                <a:solidFill>
                  <a:srgbClr val="171616"/>
                </a:solidFill>
                <a:latin typeface="Inter"/>
                <a:ea typeface="Inter"/>
                <a:cs typeface="Inter"/>
                <a:sym typeface="Inter"/>
              </a:rPr>
              <a:t>Metro areas display an approximate 2x growth in sales in response to advertising compared to non-metro areas</a:t>
            </a:r>
            <a:endParaRPr sz="1000">
              <a:solidFill>
                <a:srgbClr val="171616"/>
              </a:solidFill>
              <a:latin typeface="Inter"/>
              <a:ea typeface="Inter"/>
              <a:cs typeface="Inter"/>
              <a:sym typeface="Inter"/>
            </a:endParaRPr>
          </a:p>
        </p:txBody>
      </p:sp>
      <p:sp>
        <p:nvSpPr>
          <p:cNvPr id="650" name="Google Shape;650;p41"/>
          <p:cNvSpPr txBox="1"/>
          <p:nvPr/>
        </p:nvSpPr>
        <p:spPr>
          <a:xfrm>
            <a:off x="493875" y="3434325"/>
            <a:ext cx="2132100" cy="284700"/>
          </a:xfrm>
          <a:prstGeom prst="rect">
            <a:avLst/>
          </a:prstGeom>
          <a:noFill/>
          <a:ln>
            <a:noFill/>
          </a:ln>
        </p:spPr>
        <p:txBody>
          <a:bodyPr spcFirstLastPara="1" wrap="square" lIns="68575" tIns="34275" rIns="68575" bIns="34275" anchor="t" anchorCtr="0">
            <a:spAutoFit/>
          </a:bodyPr>
          <a:lstStyle/>
          <a:p>
            <a:pPr marL="0" lvl="0" indent="0" algn="l" rtl="0">
              <a:spcBef>
                <a:spcPts val="0"/>
              </a:spcBef>
              <a:spcAft>
                <a:spcPts val="0"/>
              </a:spcAft>
              <a:buNone/>
            </a:pPr>
            <a:r>
              <a:rPr lang="en-GB">
                <a:solidFill>
                  <a:srgbClr val="171616"/>
                </a:solidFill>
                <a:latin typeface="Inter ExtraBold"/>
                <a:ea typeface="Inter ExtraBold"/>
                <a:cs typeface="Inter ExtraBold"/>
                <a:sym typeface="Inter ExtraBold"/>
              </a:rPr>
              <a:t>Advertising Influence</a:t>
            </a:r>
            <a:endParaRPr>
              <a:solidFill>
                <a:srgbClr val="171616"/>
              </a:solidFill>
              <a:latin typeface="Inter ExtraBold"/>
              <a:ea typeface="Inter ExtraBold"/>
              <a:cs typeface="Inter ExtraBold"/>
              <a:sym typeface="Inter ExtraBold"/>
            </a:endParaRPr>
          </a:p>
        </p:txBody>
      </p:sp>
      <p:pic>
        <p:nvPicPr>
          <p:cNvPr id="651" name="Google Shape;651;p41"/>
          <p:cNvPicPr preferRelativeResize="0"/>
          <p:nvPr/>
        </p:nvPicPr>
        <p:blipFill rotWithShape="1">
          <a:blip r:embed="rId3">
            <a:alphaModFix/>
          </a:blip>
          <a:srcRect/>
          <a:stretch/>
        </p:blipFill>
        <p:spPr>
          <a:xfrm>
            <a:off x="61550" y="4809125"/>
            <a:ext cx="316225" cy="276452"/>
          </a:xfrm>
          <a:prstGeom prst="rect">
            <a:avLst/>
          </a:prstGeom>
          <a:noFill/>
          <a:ln>
            <a:noFill/>
          </a:ln>
        </p:spPr>
      </p:pic>
      <p:sp>
        <p:nvSpPr>
          <p:cNvPr id="652" name="Google Shape;652;p41"/>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b" anchorCtr="0">
            <a:noAutofit/>
          </a:bodyPr>
          <a:lstStyle/>
          <a:p>
            <a:pPr marL="0" lvl="0" indent="0" algn="r" rtl="0">
              <a:spcBef>
                <a:spcPts val="0"/>
              </a:spcBef>
              <a:spcAft>
                <a:spcPts val="0"/>
              </a:spcAft>
              <a:buNone/>
            </a:pPr>
            <a:fld id="{00000000-1234-1234-1234-123412341234}" type="slidenum">
              <a:rPr lang="en-GB" sz="1100">
                <a:latin typeface="Inter"/>
                <a:ea typeface="Inter"/>
                <a:cs typeface="Inter"/>
                <a:sym typeface="Inter"/>
              </a:rPr>
              <a:t>17</a:t>
            </a:fld>
            <a:endParaRPr sz="1100">
              <a:latin typeface="Inter"/>
              <a:ea typeface="Inter"/>
              <a:cs typeface="Inter"/>
              <a:sym typeface="Inter"/>
            </a:endParaRPr>
          </a:p>
        </p:txBody>
      </p:sp>
      <p:grpSp>
        <p:nvGrpSpPr>
          <p:cNvPr id="653" name="Google Shape;653;p41"/>
          <p:cNvGrpSpPr/>
          <p:nvPr/>
        </p:nvGrpSpPr>
        <p:grpSpPr>
          <a:xfrm>
            <a:off x="674245" y="4809132"/>
            <a:ext cx="7723397" cy="276446"/>
            <a:chOff x="349302" y="4772771"/>
            <a:chExt cx="8602581" cy="328204"/>
          </a:xfrm>
        </p:grpSpPr>
        <p:sp>
          <p:nvSpPr>
            <p:cNvPr id="654" name="Google Shape;654;p41"/>
            <p:cNvSpPr/>
            <p:nvPr/>
          </p:nvSpPr>
          <p:spPr>
            <a:xfrm>
              <a:off x="349302" y="4772771"/>
              <a:ext cx="2325000" cy="328200"/>
            </a:xfrm>
            <a:prstGeom prst="chevron">
              <a:avLst>
                <a:gd name="adj" fmla="val 50000"/>
              </a:avLst>
            </a:prstGeom>
            <a:solidFill>
              <a:srgbClr val="BA2E26"/>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1"/>
            <p:cNvSpPr txBox="1"/>
            <p:nvPr/>
          </p:nvSpPr>
          <p:spPr>
            <a:xfrm>
              <a:off x="513475" y="4772775"/>
              <a:ext cx="1996800" cy="328200"/>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None/>
              </a:pPr>
              <a:r>
                <a:rPr lang="en-GB" sz="1200">
                  <a:solidFill>
                    <a:srgbClr val="FFFFFF"/>
                  </a:solidFill>
                  <a:latin typeface="Inter"/>
                  <a:ea typeface="Inter"/>
                  <a:cs typeface="Inter"/>
                  <a:sym typeface="Inter"/>
                </a:rPr>
                <a:t>Background</a:t>
              </a:r>
              <a:endParaRPr sz="1000">
                <a:solidFill>
                  <a:srgbClr val="FFFFFF"/>
                </a:solidFill>
                <a:latin typeface="Inter"/>
                <a:ea typeface="Inter"/>
                <a:cs typeface="Inter"/>
                <a:sym typeface="Inter"/>
              </a:endParaRPr>
            </a:p>
          </p:txBody>
        </p:sp>
        <p:sp>
          <p:nvSpPr>
            <p:cNvPr id="656" name="Google Shape;656;p41"/>
            <p:cNvSpPr/>
            <p:nvPr/>
          </p:nvSpPr>
          <p:spPr>
            <a:xfrm>
              <a:off x="2441829" y="4772771"/>
              <a:ext cx="2325000" cy="328200"/>
            </a:xfrm>
            <a:prstGeom prst="chevron">
              <a:avLst>
                <a:gd name="adj" fmla="val 50000"/>
              </a:avLst>
            </a:prstGeom>
            <a:solidFill>
              <a:srgbClr val="BA2E26"/>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1"/>
            <p:cNvSpPr txBox="1"/>
            <p:nvPr/>
          </p:nvSpPr>
          <p:spPr>
            <a:xfrm>
              <a:off x="2605972" y="4772771"/>
              <a:ext cx="1996800" cy="328200"/>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None/>
              </a:pPr>
              <a:r>
                <a:rPr lang="en-GB" sz="1200">
                  <a:solidFill>
                    <a:srgbClr val="FFFFFF"/>
                  </a:solidFill>
                  <a:latin typeface="Inter"/>
                  <a:ea typeface="Inter"/>
                  <a:cs typeface="Inter"/>
                  <a:sym typeface="Inter"/>
                </a:rPr>
                <a:t>COVID Impact</a:t>
              </a:r>
              <a:endParaRPr sz="1000">
                <a:solidFill>
                  <a:srgbClr val="FFFFFF"/>
                </a:solidFill>
                <a:latin typeface="Inter"/>
                <a:ea typeface="Inter"/>
                <a:cs typeface="Inter"/>
                <a:sym typeface="Inter"/>
              </a:endParaRPr>
            </a:p>
          </p:txBody>
        </p:sp>
        <p:sp>
          <p:nvSpPr>
            <p:cNvPr id="658" name="Google Shape;658;p41"/>
            <p:cNvSpPr/>
            <p:nvPr/>
          </p:nvSpPr>
          <p:spPr>
            <a:xfrm>
              <a:off x="4497416" y="4772771"/>
              <a:ext cx="2325000" cy="328200"/>
            </a:xfrm>
            <a:prstGeom prst="chevron">
              <a:avLst>
                <a:gd name="adj" fmla="val 50000"/>
              </a:avLst>
            </a:prstGeom>
            <a:solidFill>
              <a:srgbClr val="BA3833"/>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659" name="Google Shape;659;p41"/>
            <p:cNvSpPr txBox="1"/>
            <p:nvPr/>
          </p:nvSpPr>
          <p:spPr>
            <a:xfrm>
              <a:off x="4661559" y="4772771"/>
              <a:ext cx="1996800" cy="328200"/>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None/>
              </a:pPr>
              <a:r>
                <a:rPr lang="en-GB" sz="1200">
                  <a:solidFill>
                    <a:srgbClr val="FFFFFF"/>
                  </a:solidFill>
                  <a:latin typeface="Inter"/>
                  <a:ea typeface="Inter"/>
                  <a:cs typeface="Inter"/>
                  <a:sym typeface="Inter"/>
                </a:rPr>
                <a:t>Ad Assessment</a:t>
              </a:r>
              <a:endParaRPr sz="1200">
                <a:solidFill>
                  <a:srgbClr val="FFFFFF"/>
                </a:solidFill>
                <a:latin typeface="Inter"/>
                <a:ea typeface="Inter"/>
                <a:cs typeface="Inter"/>
                <a:sym typeface="Inter"/>
              </a:endParaRPr>
            </a:p>
          </p:txBody>
        </p:sp>
        <p:sp>
          <p:nvSpPr>
            <p:cNvPr id="660" name="Google Shape;660;p41"/>
            <p:cNvSpPr/>
            <p:nvPr/>
          </p:nvSpPr>
          <p:spPr>
            <a:xfrm>
              <a:off x="6626883" y="4772771"/>
              <a:ext cx="2325000" cy="328200"/>
            </a:xfrm>
            <a:prstGeom prst="chevron">
              <a:avLst>
                <a:gd name="adj" fmla="val 50000"/>
              </a:avLst>
            </a:prstGeom>
            <a:solidFill>
              <a:srgbClr val="FECB00"/>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1"/>
            <p:cNvSpPr txBox="1"/>
            <p:nvPr/>
          </p:nvSpPr>
          <p:spPr>
            <a:xfrm>
              <a:off x="6791026" y="4772771"/>
              <a:ext cx="1996800" cy="328200"/>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None/>
              </a:pPr>
              <a:r>
                <a:rPr lang="en-GB" sz="1200">
                  <a:latin typeface="Inter"/>
                  <a:ea typeface="Inter"/>
                  <a:cs typeface="Inter"/>
                  <a:sym typeface="Inter"/>
                </a:rPr>
                <a:t>Recommendations</a:t>
              </a:r>
              <a:endParaRPr sz="1000">
                <a:latin typeface="Inter"/>
                <a:ea typeface="Inter"/>
                <a:cs typeface="Inter"/>
                <a:sym typeface="Inter"/>
              </a:endParaRPr>
            </a:p>
          </p:txBody>
        </p:sp>
      </p:grpSp>
      <p:pic>
        <p:nvPicPr>
          <p:cNvPr id="662" name="Google Shape;662;p41"/>
          <p:cNvPicPr preferRelativeResize="0"/>
          <p:nvPr/>
        </p:nvPicPr>
        <p:blipFill>
          <a:blip r:embed="rId4">
            <a:alphaModFix/>
          </a:blip>
          <a:stretch>
            <a:fillRect/>
          </a:stretch>
        </p:blipFill>
        <p:spPr>
          <a:xfrm>
            <a:off x="5121662" y="1399414"/>
            <a:ext cx="1000351" cy="1000374"/>
          </a:xfrm>
          <a:prstGeom prst="rect">
            <a:avLst/>
          </a:prstGeom>
          <a:noFill/>
          <a:ln>
            <a:noFill/>
          </a:ln>
        </p:spPr>
      </p:pic>
      <p:pic>
        <p:nvPicPr>
          <p:cNvPr id="663" name="Google Shape;663;p41"/>
          <p:cNvPicPr preferRelativeResize="0"/>
          <p:nvPr/>
        </p:nvPicPr>
        <p:blipFill>
          <a:blip r:embed="rId5">
            <a:alphaModFix/>
          </a:blip>
          <a:stretch>
            <a:fillRect/>
          </a:stretch>
        </p:blipFill>
        <p:spPr>
          <a:xfrm>
            <a:off x="3092923" y="1399425"/>
            <a:ext cx="1000363" cy="1000363"/>
          </a:xfrm>
          <a:prstGeom prst="rect">
            <a:avLst/>
          </a:prstGeom>
          <a:noFill/>
          <a:ln>
            <a:noFill/>
          </a:ln>
        </p:spPr>
      </p:pic>
      <p:pic>
        <p:nvPicPr>
          <p:cNvPr id="664" name="Google Shape;664;p41"/>
          <p:cNvPicPr preferRelativeResize="0"/>
          <p:nvPr/>
        </p:nvPicPr>
        <p:blipFill>
          <a:blip r:embed="rId6">
            <a:alphaModFix/>
          </a:blip>
          <a:stretch>
            <a:fillRect/>
          </a:stretch>
        </p:blipFill>
        <p:spPr>
          <a:xfrm>
            <a:off x="3115400" y="3464625"/>
            <a:ext cx="955425" cy="777300"/>
          </a:xfrm>
          <a:prstGeom prst="rect">
            <a:avLst/>
          </a:prstGeom>
          <a:noFill/>
          <a:ln>
            <a:noFill/>
          </a:ln>
        </p:spPr>
      </p:pic>
      <p:pic>
        <p:nvPicPr>
          <p:cNvPr id="665" name="Google Shape;665;p41"/>
          <p:cNvPicPr preferRelativeResize="0"/>
          <p:nvPr/>
        </p:nvPicPr>
        <p:blipFill>
          <a:blip r:embed="rId7">
            <a:alphaModFix/>
          </a:blip>
          <a:stretch>
            <a:fillRect/>
          </a:stretch>
        </p:blipFill>
        <p:spPr>
          <a:xfrm>
            <a:off x="5025600" y="3324663"/>
            <a:ext cx="1042200" cy="1042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42"/>
          <p:cNvSpPr/>
          <p:nvPr/>
        </p:nvSpPr>
        <p:spPr>
          <a:xfrm>
            <a:off x="1219475" y="889750"/>
            <a:ext cx="6622800" cy="3386700"/>
          </a:xfrm>
          <a:prstGeom prst="rect">
            <a:avLst/>
          </a:prstGeom>
          <a:solidFill>
            <a:srgbClr val="E5010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671" name="Google Shape;671;p42"/>
          <p:cNvGrpSpPr/>
          <p:nvPr/>
        </p:nvGrpSpPr>
        <p:grpSpPr>
          <a:xfrm>
            <a:off x="1928861" y="1407918"/>
            <a:ext cx="5290316" cy="2213963"/>
            <a:chOff x="2505140" y="1877224"/>
            <a:chExt cx="7053754" cy="2951950"/>
          </a:xfrm>
        </p:grpSpPr>
        <p:sp>
          <p:nvSpPr>
            <p:cNvPr id="672" name="Google Shape;672;p42"/>
            <p:cNvSpPr/>
            <p:nvPr/>
          </p:nvSpPr>
          <p:spPr>
            <a:xfrm>
              <a:off x="2505140" y="1877224"/>
              <a:ext cx="142126" cy="151601"/>
            </a:xfrm>
            <a:prstGeom prst="triangle">
              <a:avLst>
                <a:gd name="adj" fmla="val 100000"/>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673" name="Google Shape;673;p42"/>
            <p:cNvSpPr/>
            <p:nvPr/>
          </p:nvSpPr>
          <p:spPr>
            <a:xfrm>
              <a:off x="2643254" y="1877225"/>
              <a:ext cx="6767379" cy="2800348"/>
            </a:xfrm>
            <a:prstGeom prst="rect">
              <a:avLst/>
            </a:prstGeom>
            <a:solidFill>
              <a:schemeClr val="lt1"/>
            </a:solidFill>
            <a:ln w="25400" cap="flat" cmpd="sng">
              <a:solidFill>
                <a:srgbClr val="17161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674" name="Google Shape;674;p42"/>
            <p:cNvSpPr/>
            <p:nvPr/>
          </p:nvSpPr>
          <p:spPr>
            <a:xfrm>
              <a:off x="2505141" y="2028826"/>
              <a:ext cx="7043606" cy="2800348"/>
            </a:xfrm>
            <a:prstGeom prst="rect">
              <a:avLst/>
            </a:prstGeom>
            <a:solidFill>
              <a:schemeClr val="lt1"/>
            </a:solidFill>
            <a:ln w="25400" cap="flat" cmpd="sng">
              <a:solidFill>
                <a:srgbClr val="17161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cxnSp>
          <p:nvCxnSpPr>
            <p:cNvPr id="675" name="Google Shape;675;p42"/>
            <p:cNvCxnSpPr/>
            <p:nvPr/>
          </p:nvCxnSpPr>
          <p:spPr>
            <a:xfrm flipH="1">
              <a:off x="2505141" y="1877225"/>
              <a:ext cx="138113" cy="151601"/>
            </a:xfrm>
            <a:prstGeom prst="straightConnector1">
              <a:avLst/>
            </a:prstGeom>
            <a:noFill/>
            <a:ln w="25400" cap="flat" cmpd="sng">
              <a:solidFill>
                <a:srgbClr val="171616"/>
              </a:solidFill>
              <a:prstDash val="solid"/>
              <a:miter lim="800000"/>
              <a:headEnd type="none" w="sm" len="sm"/>
              <a:tailEnd type="none" w="sm" len="sm"/>
            </a:ln>
          </p:spPr>
        </p:cxnSp>
        <p:sp>
          <p:nvSpPr>
            <p:cNvPr id="676" name="Google Shape;676;p42"/>
            <p:cNvSpPr txBox="1"/>
            <p:nvPr/>
          </p:nvSpPr>
          <p:spPr>
            <a:xfrm>
              <a:off x="2988392" y="2464333"/>
              <a:ext cx="6096000" cy="19395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GB" sz="5000">
                  <a:solidFill>
                    <a:srgbClr val="171616"/>
                  </a:solidFill>
                  <a:latin typeface="Inter ExtraBold"/>
                  <a:ea typeface="Inter ExtraBold"/>
                  <a:cs typeface="Inter ExtraBold"/>
                  <a:sym typeface="Inter ExtraBold"/>
                </a:rPr>
                <a:t>Thank You!</a:t>
              </a:r>
              <a:endParaRPr sz="5000">
                <a:solidFill>
                  <a:srgbClr val="171616"/>
                </a:solidFill>
                <a:latin typeface="Inter ExtraBold"/>
                <a:ea typeface="Inter ExtraBold"/>
                <a:cs typeface="Inter ExtraBold"/>
                <a:sym typeface="Inter ExtraBold"/>
              </a:endParaRPr>
            </a:p>
            <a:p>
              <a:pPr marL="0" marR="0" lvl="0" indent="0" algn="ctr" rtl="0">
                <a:spcBef>
                  <a:spcPts val="0"/>
                </a:spcBef>
                <a:spcAft>
                  <a:spcPts val="0"/>
                </a:spcAft>
                <a:buNone/>
              </a:pPr>
              <a:r>
                <a:rPr lang="en-GB" sz="2000">
                  <a:solidFill>
                    <a:srgbClr val="171616"/>
                  </a:solidFill>
                  <a:latin typeface="Inter ExtraBold"/>
                  <a:ea typeface="Inter ExtraBold"/>
                  <a:cs typeface="Inter ExtraBold"/>
                  <a:sym typeface="Inter ExtraBold"/>
                </a:rPr>
                <a:t>We are glad to address any questions at this time</a:t>
              </a:r>
              <a:endParaRPr sz="2000">
                <a:solidFill>
                  <a:srgbClr val="171616"/>
                </a:solidFill>
                <a:latin typeface="Inter ExtraBold"/>
                <a:ea typeface="Inter ExtraBold"/>
                <a:cs typeface="Inter ExtraBold"/>
                <a:sym typeface="Inter ExtraBold"/>
              </a:endParaRPr>
            </a:p>
          </p:txBody>
        </p:sp>
        <p:cxnSp>
          <p:nvCxnSpPr>
            <p:cNvPr id="677" name="Google Shape;677;p42"/>
            <p:cNvCxnSpPr/>
            <p:nvPr/>
          </p:nvCxnSpPr>
          <p:spPr>
            <a:xfrm>
              <a:off x="9420781" y="1877225"/>
              <a:ext cx="138113" cy="151601"/>
            </a:xfrm>
            <a:prstGeom prst="straightConnector1">
              <a:avLst/>
            </a:prstGeom>
            <a:noFill/>
            <a:ln w="25400" cap="flat" cmpd="sng">
              <a:solidFill>
                <a:srgbClr val="171616"/>
              </a:solidFill>
              <a:prstDash val="solid"/>
              <a:miter lim="800000"/>
              <a:headEnd type="none" w="sm" len="sm"/>
              <a:tailEnd type="none" w="sm" len="sm"/>
            </a:ln>
          </p:spPr>
        </p:cxnSp>
      </p:grpSp>
      <p:pic>
        <p:nvPicPr>
          <p:cNvPr id="678" name="Google Shape;678;p42"/>
          <p:cNvPicPr preferRelativeResize="0"/>
          <p:nvPr/>
        </p:nvPicPr>
        <p:blipFill rotWithShape="1">
          <a:blip r:embed="rId3">
            <a:alphaModFix/>
          </a:blip>
          <a:srcRect/>
          <a:stretch/>
        </p:blipFill>
        <p:spPr>
          <a:xfrm>
            <a:off x="61550" y="4809125"/>
            <a:ext cx="316225" cy="276452"/>
          </a:xfrm>
          <a:prstGeom prst="rect">
            <a:avLst/>
          </a:prstGeom>
          <a:noFill/>
          <a:ln>
            <a:noFill/>
          </a:ln>
        </p:spPr>
      </p:pic>
      <p:sp>
        <p:nvSpPr>
          <p:cNvPr id="679" name="Google Shape;679;p42"/>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b" anchorCtr="0">
            <a:noAutofit/>
          </a:bodyPr>
          <a:lstStyle/>
          <a:p>
            <a:pPr marL="0" lvl="0" indent="0" algn="r" rtl="0">
              <a:spcBef>
                <a:spcPts val="0"/>
              </a:spcBef>
              <a:spcAft>
                <a:spcPts val="0"/>
              </a:spcAft>
              <a:buNone/>
            </a:pPr>
            <a:fld id="{00000000-1234-1234-1234-123412341234}" type="slidenum">
              <a:rPr lang="en-GB" sz="1100">
                <a:latin typeface="Inter"/>
                <a:ea typeface="Inter"/>
                <a:cs typeface="Inter"/>
                <a:sym typeface="Inter"/>
              </a:rPr>
              <a:t>18</a:t>
            </a:fld>
            <a:endParaRPr sz="1100">
              <a:latin typeface="Inter"/>
              <a:ea typeface="Inter"/>
              <a:cs typeface="Inter"/>
              <a:sym typeface="Inte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43"/>
          <p:cNvSpPr/>
          <p:nvPr/>
        </p:nvSpPr>
        <p:spPr>
          <a:xfrm>
            <a:off x="0" y="25"/>
            <a:ext cx="9144000" cy="5143500"/>
          </a:xfrm>
          <a:prstGeom prst="rect">
            <a:avLst/>
          </a:prstGeom>
          <a:solidFill>
            <a:srgbClr val="E5010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4000" b="1">
                <a:solidFill>
                  <a:schemeClr val="lt1"/>
                </a:solidFill>
                <a:latin typeface="Inter"/>
                <a:ea typeface="Inter"/>
                <a:cs typeface="Inter"/>
                <a:sym typeface="Inter"/>
              </a:rPr>
              <a:t>Appendix</a:t>
            </a:r>
            <a:endParaRPr sz="4000" b="1" i="0" u="none" strike="noStrike" cap="none">
              <a:solidFill>
                <a:schemeClr val="lt1"/>
              </a:solidFill>
              <a:latin typeface="Inter"/>
              <a:ea typeface="Inter"/>
              <a:cs typeface="Inter"/>
              <a:sym typeface="Inter"/>
            </a:endParaRPr>
          </a:p>
        </p:txBody>
      </p:sp>
      <p:pic>
        <p:nvPicPr>
          <p:cNvPr id="685" name="Google Shape;685;p43"/>
          <p:cNvPicPr preferRelativeResize="0"/>
          <p:nvPr/>
        </p:nvPicPr>
        <p:blipFill rotWithShape="1">
          <a:blip r:embed="rId3">
            <a:alphaModFix/>
          </a:blip>
          <a:srcRect/>
          <a:stretch/>
        </p:blipFill>
        <p:spPr>
          <a:xfrm>
            <a:off x="61550" y="4809125"/>
            <a:ext cx="316225" cy="27645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6"/>
          <p:cNvSpPr/>
          <p:nvPr/>
        </p:nvSpPr>
        <p:spPr>
          <a:xfrm rot="10800000" flipH="1">
            <a:off x="5362850" y="195500"/>
            <a:ext cx="2489700" cy="4126800"/>
          </a:xfrm>
          <a:prstGeom prst="rect">
            <a:avLst/>
          </a:prstGeom>
          <a:solidFill>
            <a:srgbClr val="FECB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nvGrpSpPr>
          <p:cNvPr id="160" name="Google Shape;160;p26"/>
          <p:cNvGrpSpPr/>
          <p:nvPr/>
        </p:nvGrpSpPr>
        <p:grpSpPr>
          <a:xfrm>
            <a:off x="496475" y="498996"/>
            <a:ext cx="4109872" cy="3890635"/>
            <a:chOff x="661983" y="3905250"/>
            <a:chExt cx="10887079" cy="2457450"/>
          </a:xfrm>
        </p:grpSpPr>
        <p:grpSp>
          <p:nvGrpSpPr>
            <p:cNvPr id="161" name="Google Shape;161;p26"/>
            <p:cNvGrpSpPr/>
            <p:nvPr/>
          </p:nvGrpSpPr>
          <p:grpSpPr>
            <a:xfrm>
              <a:off x="661983" y="3905250"/>
              <a:ext cx="10887079" cy="2457450"/>
              <a:chOff x="661983" y="495300"/>
              <a:chExt cx="10887079" cy="2457450"/>
            </a:xfrm>
          </p:grpSpPr>
          <p:sp>
            <p:nvSpPr>
              <p:cNvPr id="162" name="Google Shape;162;p26"/>
              <p:cNvSpPr/>
              <p:nvPr/>
            </p:nvSpPr>
            <p:spPr>
              <a:xfrm flipH="1">
                <a:off x="9236489" y="495300"/>
                <a:ext cx="131667" cy="151601"/>
              </a:xfrm>
              <a:prstGeom prst="triangle">
                <a:avLst>
                  <a:gd name="adj" fmla="val 100000"/>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63" name="Google Shape;163;p26"/>
              <p:cNvSpPr/>
              <p:nvPr/>
            </p:nvSpPr>
            <p:spPr>
              <a:xfrm flipH="1">
                <a:off x="794694" y="495300"/>
                <a:ext cx="10626419" cy="2305848"/>
              </a:xfrm>
              <a:prstGeom prst="rect">
                <a:avLst/>
              </a:prstGeom>
              <a:solidFill>
                <a:schemeClr val="lt1"/>
              </a:solidFill>
              <a:ln w="25400" cap="flat" cmpd="sng">
                <a:solidFill>
                  <a:srgbClr val="17161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64" name="Google Shape;164;p26"/>
              <p:cNvSpPr/>
              <p:nvPr/>
            </p:nvSpPr>
            <p:spPr>
              <a:xfrm flipH="1">
                <a:off x="666745" y="646902"/>
                <a:ext cx="10877554" cy="2305848"/>
              </a:xfrm>
              <a:prstGeom prst="rect">
                <a:avLst/>
              </a:prstGeom>
              <a:solidFill>
                <a:schemeClr val="lt1"/>
              </a:solidFill>
              <a:ln w="25400" cap="flat" cmpd="sng">
                <a:solidFill>
                  <a:srgbClr val="17161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cxnSp>
            <p:nvCxnSpPr>
              <p:cNvPr id="165" name="Google Shape;165;p26"/>
              <p:cNvCxnSpPr/>
              <p:nvPr/>
            </p:nvCxnSpPr>
            <p:spPr>
              <a:xfrm>
                <a:off x="11421113" y="495301"/>
                <a:ext cx="127949" cy="151601"/>
              </a:xfrm>
              <a:prstGeom prst="straightConnector1">
                <a:avLst/>
              </a:prstGeom>
              <a:noFill/>
              <a:ln w="25400" cap="flat" cmpd="sng">
                <a:solidFill>
                  <a:srgbClr val="171616"/>
                </a:solidFill>
                <a:prstDash val="solid"/>
                <a:miter lim="800000"/>
                <a:headEnd type="none" w="sm" len="sm"/>
                <a:tailEnd type="none" w="sm" len="sm"/>
              </a:ln>
            </p:spPr>
          </p:cxnSp>
          <p:cxnSp>
            <p:nvCxnSpPr>
              <p:cNvPr id="166" name="Google Shape;166;p26"/>
              <p:cNvCxnSpPr/>
              <p:nvPr/>
            </p:nvCxnSpPr>
            <p:spPr>
              <a:xfrm flipH="1">
                <a:off x="661983" y="495301"/>
                <a:ext cx="127949" cy="151601"/>
              </a:xfrm>
              <a:prstGeom prst="straightConnector1">
                <a:avLst/>
              </a:prstGeom>
              <a:noFill/>
              <a:ln w="25400" cap="flat" cmpd="sng">
                <a:solidFill>
                  <a:srgbClr val="171616"/>
                </a:solidFill>
                <a:prstDash val="solid"/>
                <a:miter lim="800000"/>
                <a:headEnd type="none" w="sm" len="sm"/>
                <a:tailEnd type="none" w="sm" len="sm"/>
              </a:ln>
            </p:spPr>
          </p:cxnSp>
        </p:grpSp>
        <p:grpSp>
          <p:nvGrpSpPr>
            <p:cNvPr id="167" name="Google Shape;167;p26"/>
            <p:cNvGrpSpPr/>
            <p:nvPr/>
          </p:nvGrpSpPr>
          <p:grpSpPr>
            <a:xfrm>
              <a:off x="1012844" y="4173576"/>
              <a:ext cx="9975300" cy="2186231"/>
              <a:chOff x="1012844" y="4068801"/>
              <a:chExt cx="9975300" cy="2186231"/>
            </a:xfrm>
          </p:grpSpPr>
          <p:sp>
            <p:nvSpPr>
              <p:cNvPr id="168" name="Google Shape;168;p26"/>
              <p:cNvSpPr txBox="1"/>
              <p:nvPr/>
            </p:nvSpPr>
            <p:spPr>
              <a:xfrm flipH="1">
                <a:off x="2240447" y="4068801"/>
                <a:ext cx="7547100" cy="2772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GB" sz="2400" u="sng">
                    <a:solidFill>
                      <a:srgbClr val="171616"/>
                    </a:solidFill>
                    <a:latin typeface="Inter ExtraBold"/>
                    <a:ea typeface="Inter ExtraBold"/>
                    <a:cs typeface="Inter ExtraBold"/>
                    <a:sym typeface="Inter ExtraBold"/>
                  </a:rPr>
                  <a:t>Today’s Agenda</a:t>
                </a:r>
                <a:endParaRPr sz="1400" b="0" i="0" u="sng" strike="noStrike" cap="none">
                  <a:solidFill>
                    <a:srgbClr val="171616"/>
                  </a:solidFill>
                  <a:latin typeface="Inter ExtraBold"/>
                  <a:ea typeface="Inter ExtraBold"/>
                  <a:cs typeface="Inter ExtraBold"/>
                  <a:sym typeface="Inter ExtraBold"/>
                </a:endParaRPr>
              </a:p>
            </p:txBody>
          </p:sp>
          <p:sp>
            <p:nvSpPr>
              <p:cNvPr id="169" name="Google Shape;169;p26"/>
              <p:cNvSpPr txBox="1"/>
              <p:nvPr/>
            </p:nvSpPr>
            <p:spPr>
              <a:xfrm flipH="1">
                <a:off x="1012844" y="4394133"/>
                <a:ext cx="9975300" cy="1860900"/>
              </a:xfrm>
              <a:prstGeom prst="rect">
                <a:avLst/>
              </a:prstGeom>
              <a:noFill/>
              <a:ln>
                <a:noFill/>
              </a:ln>
            </p:spPr>
            <p:txBody>
              <a:bodyPr spcFirstLastPara="1" wrap="square" lIns="68575" tIns="34275" rIns="68575" bIns="34275" anchor="t" anchorCtr="0">
                <a:spAutoFit/>
              </a:bodyPr>
              <a:lstStyle/>
              <a:p>
                <a:pPr marL="457200" marR="0" lvl="0" indent="-295275" algn="l" rtl="0">
                  <a:lnSpc>
                    <a:spcPct val="120000"/>
                  </a:lnSpc>
                  <a:spcBef>
                    <a:spcPts val="0"/>
                  </a:spcBef>
                  <a:spcAft>
                    <a:spcPts val="0"/>
                  </a:spcAft>
                  <a:buClr>
                    <a:srgbClr val="171616"/>
                  </a:buClr>
                  <a:buSzPts val="1050"/>
                  <a:buFont typeface="Inter"/>
                  <a:buChar char="●"/>
                </a:pPr>
                <a:r>
                  <a:rPr lang="en-GB" sz="1050" b="1">
                    <a:solidFill>
                      <a:srgbClr val="171616"/>
                    </a:solidFill>
                    <a:latin typeface="Inter"/>
                    <a:ea typeface="Inter"/>
                    <a:cs typeface="Inter"/>
                    <a:sym typeface="Inter"/>
                  </a:rPr>
                  <a:t>Background</a:t>
                </a:r>
                <a:endParaRPr sz="1050" b="1">
                  <a:solidFill>
                    <a:srgbClr val="171616"/>
                  </a:solidFill>
                  <a:latin typeface="Inter"/>
                  <a:ea typeface="Inter"/>
                  <a:cs typeface="Inter"/>
                  <a:sym typeface="Inter"/>
                </a:endParaRPr>
              </a:p>
              <a:p>
                <a:pPr marL="914400" marR="0" lvl="1" indent="-295275" algn="l" rtl="0">
                  <a:lnSpc>
                    <a:spcPct val="120000"/>
                  </a:lnSpc>
                  <a:spcBef>
                    <a:spcPts val="0"/>
                  </a:spcBef>
                  <a:spcAft>
                    <a:spcPts val="0"/>
                  </a:spcAft>
                  <a:buClr>
                    <a:srgbClr val="171616"/>
                  </a:buClr>
                  <a:buSzPts val="1050"/>
                  <a:buFont typeface="Inter"/>
                  <a:buChar char="○"/>
                </a:pPr>
                <a:r>
                  <a:rPr lang="en-GB" sz="1050">
                    <a:solidFill>
                      <a:srgbClr val="171616"/>
                    </a:solidFill>
                    <a:latin typeface="Inter"/>
                    <a:ea typeface="Inter"/>
                    <a:cs typeface="Inter"/>
                    <a:sym typeface="Inter"/>
                  </a:rPr>
                  <a:t>Summary: The Client, The Data, The Problem</a:t>
                </a:r>
                <a:endParaRPr sz="1050">
                  <a:solidFill>
                    <a:srgbClr val="171616"/>
                  </a:solidFill>
                  <a:latin typeface="Inter"/>
                  <a:ea typeface="Inter"/>
                  <a:cs typeface="Inter"/>
                  <a:sym typeface="Inter"/>
                </a:endParaRPr>
              </a:p>
              <a:p>
                <a:pPr marL="914400" marR="0" lvl="1" indent="-295275" algn="l" rtl="0">
                  <a:lnSpc>
                    <a:spcPct val="120000"/>
                  </a:lnSpc>
                  <a:spcBef>
                    <a:spcPts val="0"/>
                  </a:spcBef>
                  <a:spcAft>
                    <a:spcPts val="0"/>
                  </a:spcAft>
                  <a:buClr>
                    <a:srgbClr val="171616"/>
                  </a:buClr>
                  <a:buSzPts val="1050"/>
                  <a:buFont typeface="Inter"/>
                  <a:buChar char="○"/>
                </a:pPr>
                <a:r>
                  <a:rPr lang="en-GB" sz="1050">
                    <a:solidFill>
                      <a:srgbClr val="171616"/>
                    </a:solidFill>
                    <a:latin typeface="Inter"/>
                    <a:ea typeface="Inter"/>
                    <a:cs typeface="Inter"/>
                    <a:sym typeface="Inter"/>
                  </a:rPr>
                  <a:t>Summary: Our Approach and Solutions</a:t>
                </a:r>
                <a:endParaRPr sz="1050">
                  <a:solidFill>
                    <a:srgbClr val="171616"/>
                  </a:solidFill>
                  <a:latin typeface="Inter"/>
                  <a:ea typeface="Inter"/>
                  <a:cs typeface="Inter"/>
                  <a:sym typeface="Inter"/>
                </a:endParaRPr>
              </a:p>
              <a:p>
                <a:pPr marL="457200" marR="0" lvl="0" indent="-295275" algn="l" rtl="0">
                  <a:lnSpc>
                    <a:spcPct val="120000"/>
                  </a:lnSpc>
                  <a:spcBef>
                    <a:spcPts val="0"/>
                  </a:spcBef>
                  <a:spcAft>
                    <a:spcPts val="0"/>
                  </a:spcAft>
                  <a:buClr>
                    <a:srgbClr val="171616"/>
                  </a:buClr>
                  <a:buSzPts val="1050"/>
                  <a:buFont typeface="Inter"/>
                  <a:buChar char="●"/>
                </a:pPr>
                <a:r>
                  <a:rPr lang="en-GB" sz="1050" b="1">
                    <a:solidFill>
                      <a:srgbClr val="171616"/>
                    </a:solidFill>
                    <a:latin typeface="Inter"/>
                    <a:ea typeface="Inter"/>
                    <a:cs typeface="Inter"/>
                    <a:sym typeface="Inter"/>
                  </a:rPr>
                  <a:t>Measuring the Impact of COVID-19</a:t>
                </a:r>
                <a:endParaRPr sz="1050" b="1">
                  <a:solidFill>
                    <a:srgbClr val="171616"/>
                  </a:solidFill>
                  <a:latin typeface="Inter"/>
                  <a:ea typeface="Inter"/>
                  <a:cs typeface="Inter"/>
                  <a:sym typeface="Inter"/>
                </a:endParaRPr>
              </a:p>
              <a:p>
                <a:pPr marL="914400" marR="0" lvl="1" indent="-295275" algn="l" rtl="0">
                  <a:lnSpc>
                    <a:spcPct val="120000"/>
                  </a:lnSpc>
                  <a:spcBef>
                    <a:spcPts val="0"/>
                  </a:spcBef>
                  <a:spcAft>
                    <a:spcPts val="0"/>
                  </a:spcAft>
                  <a:buClr>
                    <a:srgbClr val="171616"/>
                  </a:buClr>
                  <a:buSzPts val="1050"/>
                  <a:buFont typeface="Inter"/>
                  <a:buChar char="○"/>
                </a:pPr>
                <a:r>
                  <a:rPr lang="en-GB" sz="1050">
                    <a:solidFill>
                      <a:srgbClr val="171616"/>
                    </a:solidFill>
                    <a:latin typeface="Inter"/>
                    <a:ea typeface="Inter"/>
                    <a:cs typeface="Inter"/>
                    <a:sym typeface="Inter"/>
                  </a:rPr>
                  <a:t>Understanding The Approach and The Model</a:t>
                </a:r>
                <a:endParaRPr sz="1050">
                  <a:solidFill>
                    <a:srgbClr val="171616"/>
                  </a:solidFill>
                  <a:latin typeface="Inter"/>
                  <a:ea typeface="Inter"/>
                  <a:cs typeface="Inter"/>
                  <a:sym typeface="Inter"/>
                </a:endParaRPr>
              </a:p>
              <a:p>
                <a:pPr marL="914400" marR="0" lvl="1" indent="-295275" algn="l" rtl="0">
                  <a:lnSpc>
                    <a:spcPct val="120000"/>
                  </a:lnSpc>
                  <a:spcBef>
                    <a:spcPts val="0"/>
                  </a:spcBef>
                  <a:spcAft>
                    <a:spcPts val="0"/>
                  </a:spcAft>
                  <a:buClr>
                    <a:srgbClr val="171616"/>
                  </a:buClr>
                  <a:buSzPts val="1050"/>
                  <a:buFont typeface="Inter"/>
                  <a:buChar char="○"/>
                </a:pPr>
                <a:r>
                  <a:rPr lang="en-GB" sz="1050">
                    <a:solidFill>
                      <a:srgbClr val="171616"/>
                    </a:solidFill>
                    <a:latin typeface="Inter"/>
                    <a:ea typeface="Inter"/>
                    <a:cs typeface="Inter"/>
                    <a:sym typeface="Inter"/>
                  </a:rPr>
                  <a:t>Segmentation</a:t>
                </a:r>
                <a:endParaRPr sz="1050">
                  <a:solidFill>
                    <a:srgbClr val="171616"/>
                  </a:solidFill>
                  <a:latin typeface="Inter"/>
                  <a:ea typeface="Inter"/>
                  <a:cs typeface="Inter"/>
                  <a:sym typeface="Inter"/>
                </a:endParaRPr>
              </a:p>
              <a:p>
                <a:pPr marL="914400" marR="0" lvl="1" indent="-295275" algn="l" rtl="0">
                  <a:lnSpc>
                    <a:spcPct val="120000"/>
                  </a:lnSpc>
                  <a:spcBef>
                    <a:spcPts val="0"/>
                  </a:spcBef>
                  <a:spcAft>
                    <a:spcPts val="0"/>
                  </a:spcAft>
                  <a:buClr>
                    <a:srgbClr val="171616"/>
                  </a:buClr>
                  <a:buSzPts val="1050"/>
                  <a:buFont typeface="Inter"/>
                  <a:buChar char="○"/>
                </a:pPr>
                <a:r>
                  <a:rPr lang="en-GB" sz="1050">
                    <a:solidFill>
                      <a:srgbClr val="171616"/>
                    </a:solidFill>
                    <a:latin typeface="Inter"/>
                    <a:ea typeface="Inter"/>
                    <a:cs typeface="Inter"/>
                    <a:sym typeface="Inter"/>
                  </a:rPr>
                  <a:t>Key Results and Recommendations</a:t>
                </a:r>
                <a:endParaRPr sz="1050">
                  <a:solidFill>
                    <a:srgbClr val="171616"/>
                  </a:solidFill>
                  <a:latin typeface="Inter"/>
                  <a:ea typeface="Inter"/>
                  <a:cs typeface="Inter"/>
                  <a:sym typeface="Inter"/>
                </a:endParaRPr>
              </a:p>
              <a:p>
                <a:pPr marL="457200" marR="0" lvl="0" indent="-295275" algn="l" rtl="0">
                  <a:lnSpc>
                    <a:spcPct val="120000"/>
                  </a:lnSpc>
                  <a:spcBef>
                    <a:spcPts val="0"/>
                  </a:spcBef>
                  <a:spcAft>
                    <a:spcPts val="0"/>
                  </a:spcAft>
                  <a:buClr>
                    <a:srgbClr val="171616"/>
                  </a:buClr>
                  <a:buSzPts val="1050"/>
                  <a:buFont typeface="Inter"/>
                  <a:buChar char="●"/>
                </a:pPr>
                <a:r>
                  <a:rPr lang="en-GB" sz="1050" b="1">
                    <a:solidFill>
                      <a:srgbClr val="171616"/>
                    </a:solidFill>
                    <a:latin typeface="Inter"/>
                    <a:ea typeface="Inter"/>
                    <a:cs typeface="Inter"/>
                    <a:sym typeface="Inter"/>
                  </a:rPr>
                  <a:t>Advertising Assessment</a:t>
                </a:r>
                <a:endParaRPr sz="1050" b="1">
                  <a:solidFill>
                    <a:srgbClr val="171616"/>
                  </a:solidFill>
                  <a:latin typeface="Inter"/>
                  <a:ea typeface="Inter"/>
                  <a:cs typeface="Inter"/>
                  <a:sym typeface="Inter"/>
                </a:endParaRPr>
              </a:p>
              <a:p>
                <a:pPr marL="914400" marR="0" lvl="1" indent="-295275" algn="l" rtl="0">
                  <a:lnSpc>
                    <a:spcPct val="120000"/>
                  </a:lnSpc>
                  <a:spcBef>
                    <a:spcPts val="0"/>
                  </a:spcBef>
                  <a:spcAft>
                    <a:spcPts val="0"/>
                  </a:spcAft>
                  <a:buClr>
                    <a:srgbClr val="171616"/>
                  </a:buClr>
                  <a:buSzPts val="1050"/>
                  <a:buFont typeface="Inter"/>
                  <a:buChar char="○"/>
                </a:pPr>
                <a:r>
                  <a:rPr lang="en-GB" sz="1050">
                    <a:solidFill>
                      <a:srgbClr val="171616"/>
                    </a:solidFill>
                    <a:latin typeface="Inter"/>
                    <a:ea typeface="Inter"/>
                    <a:cs typeface="Inter"/>
                    <a:sym typeface="Inter"/>
                  </a:rPr>
                  <a:t>Understanding the Approach and the Model</a:t>
                </a:r>
                <a:endParaRPr sz="1050">
                  <a:solidFill>
                    <a:srgbClr val="171616"/>
                  </a:solidFill>
                  <a:latin typeface="Inter"/>
                  <a:ea typeface="Inter"/>
                  <a:cs typeface="Inter"/>
                  <a:sym typeface="Inter"/>
                </a:endParaRPr>
              </a:p>
              <a:p>
                <a:pPr marL="914400" marR="0" lvl="1" indent="-295275" algn="l" rtl="0">
                  <a:lnSpc>
                    <a:spcPct val="120000"/>
                  </a:lnSpc>
                  <a:spcBef>
                    <a:spcPts val="0"/>
                  </a:spcBef>
                  <a:spcAft>
                    <a:spcPts val="0"/>
                  </a:spcAft>
                  <a:buClr>
                    <a:srgbClr val="171616"/>
                  </a:buClr>
                  <a:buSzPts val="1050"/>
                  <a:buFont typeface="Inter"/>
                  <a:buChar char="○"/>
                </a:pPr>
                <a:r>
                  <a:rPr lang="en-GB" sz="1050">
                    <a:solidFill>
                      <a:srgbClr val="171616"/>
                    </a:solidFill>
                    <a:latin typeface="Inter"/>
                    <a:ea typeface="Inter"/>
                    <a:cs typeface="Inter"/>
                    <a:sym typeface="Inter"/>
                  </a:rPr>
                  <a:t>Key Results and Recommendations</a:t>
                </a:r>
                <a:endParaRPr sz="1050">
                  <a:solidFill>
                    <a:srgbClr val="171616"/>
                  </a:solidFill>
                  <a:latin typeface="Inter"/>
                  <a:ea typeface="Inter"/>
                  <a:cs typeface="Inter"/>
                  <a:sym typeface="Inter"/>
                </a:endParaRPr>
              </a:p>
              <a:p>
                <a:pPr marL="457200" marR="0" lvl="0" indent="-295275" algn="l" rtl="0">
                  <a:lnSpc>
                    <a:spcPct val="120000"/>
                  </a:lnSpc>
                  <a:spcBef>
                    <a:spcPts val="0"/>
                  </a:spcBef>
                  <a:spcAft>
                    <a:spcPts val="0"/>
                  </a:spcAft>
                  <a:buClr>
                    <a:srgbClr val="171616"/>
                  </a:buClr>
                  <a:buSzPts val="1050"/>
                  <a:buFont typeface="Inter"/>
                  <a:buChar char="●"/>
                </a:pPr>
                <a:r>
                  <a:rPr lang="en-GB" sz="1050" b="1">
                    <a:solidFill>
                      <a:srgbClr val="171616"/>
                    </a:solidFill>
                    <a:latin typeface="Inter"/>
                    <a:ea typeface="Inter"/>
                    <a:cs typeface="Inter"/>
                    <a:sym typeface="Inter"/>
                  </a:rPr>
                  <a:t>Concluding Synthesis and Recommendations</a:t>
                </a:r>
                <a:endParaRPr sz="1050" b="1">
                  <a:solidFill>
                    <a:srgbClr val="171616"/>
                  </a:solidFill>
                  <a:latin typeface="Inter"/>
                  <a:ea typeface="Inter"/>
                  <a:cs typeface="Inter"/>
                  <a:sym typeface="Inter"/>
                </a:endParaRPr>
              </a:p>
              <a:p>
                <a:pPr marL="457200" marR="0" lvl="0" indent="-295275" algn="l" rtl="0">
                  <a:lnSpc>
                    <a:spcPct val="120000"/>
                  </a:lnSpc>
                  <a:spcBef>
                    <a:spcPts val="0"/>
                  </a:spcBef>
                  <a:spcAft>
                    <a:spcPts val="0"/>
                  </a:spcAft>
                  <a:buClr>
                    <a:srgbClr val="171616"/>
                  </a:buClr>
                  <a:buSzPts val="1050"/>
                  <a:buFont typeface="Inter"/>
                  <a:buChar char="●"/>
                </a:pPr>
                <a:r>
                  <a:rPr lang="en-GB" sz="1050" b="1">
                    <a:solidFill>
                      <a:srgbClr val="171616"/>
                    </a:solidFill>
                    <a:latin typeface="Inter"/>
                    <a:ea typeface="Inter"/>
                    <a:cs typeface="Inter"/>
                    <a:sym typeface="Inter"/>
                  </a:rPr>
                  <a:t>Q&amp;A</a:t>
                </a:r>
                <a:endParaRPr sz="1050" b="1">
                  <a:solidFill>
                    <a:srgbClr val="171616"/>
                  </a:solidFill>
                  <a:latin typeface="Inter"/>
                  <a:ea typeface="Inter"/>
                  <a:cs typeface="Inter"/>
                  <a:sym typeface="Inter"/>
                </a:endParaRPr>
              </a:p>
            </p:txBody>
          </p:sp>
        </p:grpSp>
      </p:grpSp>
      <p:pic>
        <p:nvPicPr>
          <p:cNvPr id="170" name="Google Shape;170;p26"/>
          <p:cNvPicPr preferRelativeResize="0"/>
          <p:nvPr/>
        </p:nvPicPr>
        <p:blipFill rotWithShape="1">
          <a:blip r:embed="rId3">
            <a:alphaModFix/>
          </a:blip>
          <a:srcRect/>
          <a:stretch/>
        </p:blipFill>
        <p:spPr>
          <a:xfrm>
            <a:off x="61550" y="4809125"/>
            <a:ext cx="316225" cy="276452"/>
          </a:xfrm>
          <a:prstGeom prst="rect">
            <a:avLst/>
          </a:prstGeom>
          <a:noFill/>
          <a:ln>
            <a:noFill/>
          </a:ln>
        </p:spPr>
      </p:pic>
      <p:sp>
        <p:nvSpPr>
          <p:cNvPr id="171" name="Google Shape;171;p26"/>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b" anchorCtr="0">
            <a:noAutofit/>
          </a:bodyPr>
          <a:lstStyle/>
          <a:p>
            <a:pPr marL="0" lvl="0" indent="0" algn="r" rtl="0">
              <a:spcBef>
                <a:spcPts val="0"/>
              </a:spcBef>
              <a:spcAft>
                <a:spcPts val="0"/>
              </a:spcAft>
              <a:buNone/>
            </a:pPr>
            <a:fld id="{00000000-1234-1234-1234-123412341234}" type="slidenum">
              <a:rPr lang="en-GB" sz="1100">
                <a:latin typeface="Inter"/>
                <a:ea typeface="Inter"/>
                <a:cs typeface="Inter"/>
                <a:sym typeface="Inter"/>
              </a:rPr>
              <a:t>2</a:t>
            </a:fld>
            <a:endParaRPr sz="1100">
              <a:latin typeface="Inter"/>
              <a:ea typeface="Inter"/>
              <a:cs typeface="Inter"/>
              <a:sym typeface="Inter"/>
            </a:endParaRPr>
          </a:p>
        </p:txBody>
      </p:sp>
      <p:pic>
        <p:nvPicPr>
          <p:cNvPr id="172" name="Google Shape;172;p26" descr="Logo&#10;&#10;Description automatically generated"/>
          <p:cNvPicPr preferRelativeResize="0">
            <a:picLocks noGrp="1"/>
          </p:cNvPicPr>
          <p:nvPr>
            <p:ph type="pic" idx="2"/>
          </p:nvPr>
        </p:nvPicPr>
        <p:blipFill rotWithShape="1">
          <a:blip r:embed="rId4">
            <a:alphaModFix/>
          </a:blip>
          <a:srcRect t="3900" b="3900"/>
          <a:stretch/>
        </p:blipFill>
        <p:spPr>
          <a:xfrm>
            <a:off x="5839400" y="179530"/>
            <a:ext cx="2996702" cy="4145184"/>
          </a:xfrm>
          <a:prstGeom prst="rect">
            <a:avLst/>
          </a:prstGeom>
          <a:noFill/>
          <a:ln>
            <a:noFill/>
          </a:ln>
        </p:spPr>
      </p:pic>
      <p:grpSp>
        <p:nvGrpSpPr>
          <p:cNvPr id="173" name="Google Shape;173;p26"/>
          <p:cNvGrpSpPr/>
          <p:nvPr/>
        </p:nvGrpSpPr>
        <p:grpSpPr>
          <a:xfrm>
            <a:off x="833370" y="4808432"/>
            <a:ext cx="7723397" cy="276446"/>
            <a:chOff x="349302" y="4772771"/>
            <a:chExt cx="8602581" cy="328204"/>
          </a:xfrm>
        </p:grpSpPr>
        <p:sp>
          <p:nvSpPr>
            <p:cNvPr id="174" name="Google Shape;174;p26"/>
            <p:cNvSpPr/>
            <p:nvPr/>
          </p:nvSpPr>
          <p:spPr>
            <a:xfrm>
              <a:off x="349302" y="4772771"/>
              <a:ext cx="2325000" cy="328200"/>
            </a:xfrm>
            <a:prstGeom prst="chevron">
              <a:avLst>
                <a:gd name="adj" fmla="val 50000"/>
              </a:avLst>
            </a:prstGeom>
            <a:solidFill>
              <a:srgbClr val="FECB00"/>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6"/>
            <p:cNvSpPr txBox="1"/>
            <p:nvPr/>
          </p:nvSpPr>
          <p:spPr>
            <a:xfrm>
              <a:off x="513475" y="4772775"/>
              <a:ext cx="1996800" cy="328200"/>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None/>
              </a:pPr>
              <a:r>
                <a:rPr lang="en-GB" sz="1200">
                  <a:solidFill>
                    <a:schemeClr val="dk1"/>
                  </a:solidFill>
                  <a:latin typeface="Inter"/>
                  <a:ea typeface="Inter"/>
                  <a:cs typeface="Inter"/>
                  <a:sym typeface="Inter"/>
                </a:rPr>
                <a:t>Background</a:t>
              </a:r>
              <a:endParaRPr sz="1000">
                <a:solidFill>
                  <a:schemeClr val="dk1"/>
                </a:solidFill>
                <a:latin typeface="Inter"/>
                <a:ea typeface="Inter"/>
                <a:cs typeface="Inter"/>
                <a:sym typeface="Inter"/>
              </a:endParaRPr>
            </a:p>
          </p:txBody>
        </p:sp>
        <p:sp>
          <p:nvSpPr>
            <p:cNvPr id="176" name="Google Shape;176;p26"/>
            <p:cNvSpPr/>
            <p:nvPr/>
          </p:nvSpPr>
          <p:spPr>
            <a:xfrm>
              <a:off x="2441829" y="4772771"/>
              <a:ext cx="2325000" cy="328200"/>
            </a:xfrm>
            <a:prstGeom prst="chevron">
              <a:avLst>
                <a:gd name="adj" fmla="val 50000"/>
              </a:avLst>
            </a:prstGeom>
            <a:solidFill>
              <a:srgbClr val="BA2E26"/>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6"/>
            <p:cNvSpPr txBox="1"/>
            <p:nvPr/>
          </p:nvSpPr>
          <p:spPr>
            <a:xfrm>
              <a:off x="2605972" y="4772771"/>
              <a:ext cx="1996800" cy="328200"/>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None/>
              </a:pPr>
              <a:r>
                <a:rPr lang="en-GB" sz="1200">
                  <a:solidFill>
                    <a:srgbClr val="FFFFFF"/>
                  </a:solidFill>
                  <a:latin typeface="Inter"/>
                  <a:ea typeface="Inter"/>
                  <a:cs typeface="Inter"/>
                  <a:sym typeface="Inter"/>
                </a:rPr>
                <a:t>COVID Impact</a:t>
              </a:r>
              <a:endParaRPr sz="1000">
                <a:solidFill>
                  <a:srgbClr val="FFFFFF"/>
                </a:solidFill>
                <a:latin typeface="Inter"/>
                <a:ea typeface="Inter"/>
                <a:cs typeface="Inter"/>
                <a:sym typeface="Inter"/>
              </a:endParaRPr>
            </a:p>
          </p:txBody>
        </p:sp>
        <p:sp>
          <p:nvSpPr>
            <p:cNvPr id="178" name="Google Shape;178;p26"/>
            <p:cNvSpPr/>
            <p:nvPr/>
          </p:nvSpPr>
          <p:spPr>
            <a:xfrm>
              <a:off x="4497416" y="4772771"/>
              <a:ext cx="2325000" cy="328200"/>
            </a:xfrm>
            <a:prstGeom prst="chevron">
              <a:avLst>
                <a:gd name="adj" fmla="val 50000"/>
              </a:avLst>
            </a:prstGeom>
            <a:solidFill>
              <a:srgbClr val="BA3833"/>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79" name="Google Shape;179;p26"/>
            <p:cNvSpPr txBox="1"/>
            <p:nvPr/>
          </p:nvSpPr>
          <p:spPr>
            <a:xfrm>
              <a:off x="4661559" y="4772771"/>
              <a:ext cx="1996800" cy="328200"/>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None/>
              </a:pPr>
              <a:r>
                <a:rPr lang="en-GB" sz="1200">
                  <a:solidFill>
                    <a:srgbClr val="FFFFFF"/>
                  </a:solidFill>
                  <a:latin typeface="Inter"/>
                  <a:ea typeface="Inter"/>
                  <a:cs typeface="Inter"/>
                  <a:sym typeface="Inter"/>
                </a:rPr>
                <a:t>Ad Assessment</a:t>
              </a:r>
              <a:endParaRPr sz="1200">
                <a:solidFill>
                  <a:srgbClr val="FFFFFF"/>
                </a:solidFill>
                <a:latin typeface="Inter"/>
                <a:ea typeface="Inter"/>
                <a:cs typeface="Inter"/>
                <a:sym typeface="Inter"/>
              </a:endParaRPr>
            </a:p>
          </p:txBody>
        </p:sp>
        <p:sp>
          <p:nvSpPr>
            <p:cNvPr id="180" name="Google Shape;180;p26"/>
            <p:cNvSpPr/>
            <p:nvPr/>
          </p:nvSpPr>
          <p:spPr>
            <a:xfrm>
              <a:off x="6626883" y="4772771"/>
              <a:ext cx="2325000" cy="328200"/>
            </a:xfrm>
            <a:prstGeom prst="chevron">
              <a:avLst>
                <a:gd name="adj" fmla="val 50000"/>
              </a:avLst>
            </a:prstGeom>
            <a:solidFill>
              <a:srgbClr val="BA3833"/>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6"/>
            <p:cNvSpPr txBox="1"/>
            <p:nvPr/>
          </p:nvSpPr>
          <p:spPr>
            <a:xfrm>
              <a:off x="6791026" y="4772771"/>
              <a:ext cx="1996800" cy="328200"/>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None/>
              </a:pPr>
              <a:r>
                <a:rPr lang="en-GB" sz="1200">
                  <a:solidFill>
                    <a:schemeClr val="lt1"/>
                  </a:solidFill>
                  <a:latin typeface="Inter"/>
                  <a:ea typeface="Inter"/>
                  <a:cs typeface="Inter"/>
                  <a:sym typeface="Inter"/>
                </a:rPr>
                <a:t>Recommendations</a:t>
              </a:r>
              <a:endParaRPr sz="1000">
                <a:solidFill>
                  <a:schemeClr val="lt1"/>
                </a:solidFill>
                <a:latin typeface="Inter"/>
                <a:ea typeface="Inter"/>
                <a:cs typeface="Inter"/>
                <a:sym typeface="Inte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cxnSp>
        <p:nvCxnSpPr>
          <p:cNvPr id="690" name="Google Shape;690;p44"/>
          <p:cNvCxnSpPr/>
          <p:nvPr/>
        </p:nvCxnSpPr>
        <p:spPr>
          <a:xfrm rot="10800000">
            <a:off x="857152" y="960225"/>
            <a:ext cx="6672900" cy="0"/>
          </a:xfrm>
          <a:prstGeom prst="straightConnector1">
            <a:avLst/>
          </a:prstGeom>
          <a:noFill/>
          <a:ln w="31750" cap="sq" cmpd="sng">
            <a:solidFill>
              <a:srgbClr val="E50102"/>
            </a:solidFill>
            <a:prstDash val="solid"/>
            <a:miter lim="800000"/>
            <a:headEnd type="oval" w="med" len="med"/>
            <a:tailEnd type="none" w="sm" len="sm"/>
          </a:ln>
        </p:spPr>
      </p:cxnSp>
      <p:cxnSp>
        <p:nvCxnSpPr>
          <p:cNvPr id="691" name="Google Shape;691;p44"/>
          <p:cNvCxnSpPr/>
          <p:nvPr/>
        </p:nvCxnSpPr>
        <p:spPr>
          <a:xfrm rot="10800000">
            <a:off x="857150" y="3022921"/>
            <a:ext cx="8286600" cy="0"/>
          </a:xfrm>
          <a:prstGeom prst="straightConnector1">
            <a:avLst/>
          </a:prstGeom>
          <a:noFill/>
          <a:ln w="31750" cap="flat" cmpd="sng">
            <a:solidFill>
              <a:srgbClr val="E50102"/>
            </a:solidFill>
            <a:prstDash val="solid"/>
            <a:miter lim="800000"/>
            <a:headEnd type="none" w="sm" len="sm"/>
            <a:tailEnd type="none" w="sm" len="sm"/>
          </a:ln>
        </p:spPr>
      </p:cxnSp>
      <p:sp>
        <p:nvSpPr>
          <p:cNvPr id="692" name="Google Shape;692;p44"/>
          <p:cNvSpPr/>
          <p:nvPr/>
        </p:nvSpPr>
        <p:spPr>
          <a:xfrm>
            <a:off x="477350" y="960225"/>
            <a:ext cx="406500" cy="2063700"/>
          </a:xfrm>
          <a:prstGeom prst="leftBracket">
            <a:avLst>
              <a:gd name="adj" fmla="val 145461"/>
            </a:avLst>
          </a:prstGeom>
          <a:noFill/>
          <a:ln w="31750" cap="flat" cmpd="sng">
            <a:solidFill>
              <a:srgbClr val="E50102"/>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Calibri"/>
              <a:ea typeface="Calibri"/>
              <a:cs typeface="Calibri"/>
              <a:sym typeface="Calibri"/>
            </a:endParaRPr>
          </a:p>
        </p:txBody>
      </p:sp>
      <p:grpSp>
        <p:nvGrpSpPr>
          <p:cNvPr id="693" name="Google Shape;693;p44"/>
          <p:cNvGrpSpPr/>
          <p:nvPr/>
        </p:nvGrpSpPr>
        <p:grpSpPr>
          <a:xfrm>
            <a:off x="671250" y="1141275"/>
            <a:ext cx="2263725" cy="1749875"/>
            <a:chOff x="895000" y="3028207"/>
            <a:chExt cx="3018300" cy="2333167"/>
          </a:xfrm>
        </p:grpSpPr>
        <p:sp>
          <p:nvSpPr>
            <p:cNvPr id="694" name="Google Shape;694;p44"/>
            <p:cNvSpPr txBox="1"/>
            <p:nvPr/>
          </p:nvSpPr>
          <p:spPr>
            <a:xfrm>
              <a:off x="1804733" y="3028207"/>
              <a:ext cx="1278600" cy="3795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GB">
                  <a:solidFill>
                    <a:srgbClr val="171616"/>
                  </a:solidFill>
                  <a:latin typeface="Inter ExtraBold"/>
                  <a:ea typeface="Inter ExtraBold"/>
                  <a:cs typeface="Inter ExtraBold"/>
                  <a:sym typeface="Inter ExtraBold"/>
                </a:rPr>
                <a:t>Week 3</a:t>
              </a:r>
              <a:endParaRPr sz="800">
                <a:solidFill>
                  <a:srgbClr val="171616"/>
                </a:solidFill>
                <a:latin typeface="Inter ExtraBold"/>
                <a:ea typeface="Inter ExtraBold"/>
                <a:cs typeface="Inter ExtraBold"/>
                <a:sym typeface="Inter ExtraBold"/>
              </a:endParaRPr>
            </a:p>
          </p:txBody>
        </p:sp>
        <p:sp>
          <p:nvSpPr>
            <p:cNvPr id="695" name="Google Shape;695;p44"/>
            <p:cNvSpPr txBox="1"/>
            <p:nvPr/>
          </p:nvSpPr>
          <p:spPr>
            <a:xfrm>
              <a:off x="895000" y="3331573"/>
              <a:ext cx="3018300" cy="2029800"/>
            </a:xfrm>
            <a:prstGeom prst="rect">
              <a:avLst/>
            </a:prstGeom>
            <a:noFill/>
            <a:ln>
              <a:noFill/>
            </a:ln>
          </p:spPr>
          <p:txBody>
            <a:bodyPr spcFirstLastPara="1" wrap="square" lIns="68575" tIns="34275" rIns="68575" bIns="34275" anchor="t" anchorCtr="0">
              <a:spAutoFit/>
            </a:bodyPr>
            <a:lstStyle/>
            <a:p>
              <a:pPr marL="0" lvl="0" indent="0" algn="ctr" rtl="0">
                <a:lnSpc>
                  <a:spcPct val="120000"/>
                </a:lnSpc>
                <a:spcBef>
                  <a:spcPts val="0"/>
                </a:spcBef>
                <a:spcAft>
                  <a:spcPts val="0"/>
                </a:spcAft>
                <a:buClr>
                  <a:schemeClr val="dk1"/>
                </a:buClr>
                <a:buFont typeface="Arial"/>
                <a:buNone/>
              </a:pPr>
              <a:r>
                <a:rPr lang="en-GB" sz="800">
                  <a:solidFill>
                    <a:srgbClr val="171616"/>
                  </a:solidFill>
                  <a:latin typeface="Inter"/>
                  <a:ea typeface="Inter"/>
                  <a:cs typeface="Inter"/>
                  <a:sym typeface="Inter"/>
                </a:rPr>
                <a:t>Week 3 focused on developing a templated presentation, attempting various models, and considering pitfalls in our approach</a:t>
              </a:r>
              <a:endParaRPr sz="800" b="1" u="sng">
                <a:solidFill>
                  <a:srgbClr val="171616"/>
                </a:solidFill>
                <a:latin typeface="Inter"/>
                <a:ea typeface="Inter"/>
                <a:cs typeface="Inter"/>
                <a:sym typeface="Inter"/>
              </a:endParaRPr>
            </a:p>
            <a:p>
              <a:pPr marL="0" lvl="0" indent="0" algn="ctr" rtl="0">
                <a:lnSpc>
                  <a:spcPct val="120000"/>
                </a:lnSpc>
                <a:spcBef>
                  <a:spcPts val="0"/>
                </a:spcBef>
                <a:spcAft>
                  <a:spcPts val="0"/>
                </a:spcAft>
                <a:buClr>
                  <a:schemeClr val="dk1"/>
                </a:buClr>
                <a:buFont typeface="Arial"/>
                <a:buNone/>
              </a:pPr>
              <a:endParaRPr sz="800" b="1" u="sng">
                <a:solidFill>
                  <a:srgbClr val="171616"/>
                </a:solidFill>
                <a:latin typeface="Inter"/>
                <a:ea typeface="Inter"/>
                <a:cs typeface="Inter"/>
                <a:sym typeface="Inter"/>
              </a:endParaRPr>
            </a:p>
            <a:p>
              <a:pPr marL="0" lvl="0" indent="0" algn="ctr" rtl="0">
                <a:lnSpc>
                  <a:spcPct val="120000"/>
                </a:lnSpc>
                <a:spcBef>
                  <a:spcPts val="0"/>
                </a:spcBef>
                <a:spcAft>
                  <a:spcPts val="0"/>
                </a:spcAft>
                <a:buClr>
                  <a:schemeClr val="dk1"/>
                </a:buClr>
                <a:buFont typeface="Arial"/>
                <a:buNone/>
              </a:pPr>
              <a:r>
                <a:rPr lang="en-GB" sz="800" b="1" u="sng">
                  <a:solidFill>
                    <a:srgbClr val="171616"/>
                  </a:solidFill>
                  <a:latin typeface="Inter"/>
                  <a:ea typeface="Inter"/>
                  <a:cs typeface="Inter"/>
                  <a:sym typeface="Inter"/>
                </a:rPr>
                <a:t>Key Achievements</a:t>
              </a:r>
              <a:endParaRPr sz="800" b="1">
                <a:solidFill>
                  <a:srgbClr val="171616"/>
                </a:solidFill>
                <a:latin typeface="Inter"/>
                <a:ea typeface="Inter"/>
                <a:cs typeface="Inter"/>
                <a:sym typeface="Inter"/>
              </a:endParaRPr>
            </a:p>
            <a:p>
              <a:pPr marL="0" lvl="0" indent="0" algn="ctr" rtl="0">
                <a:lnSpc>
                  <a:spcPct val="120000"/>
                </a:lnSpc>
                <a:spcBef>
                  <a:spcPts val="0"/>
                </a:spcBef>
                <a:spcAft>
                  <a:spcPts val="0"/>
                </a:spcAft>
                <a:buSzPts val="1100"/>
                <a:buNone/>
              </a:pPr>
              <a:r>
                <a:rPr lang="en-GB" sz="800">
                  <a:solidFill>
                    <a:srgbClr val="171616"/>
                  </a:solidFill>
                  <a:latin typeface="Inter"/>
                  <a:ea typeface="Inter"/>
                  <a:cs typeface="Inter"/>
                  <a:sym typeface="Inter"/>
                </a:rPr>
                <a:t>- Ghost deck of presentation slides</a:t>
              </a:r>
              <a:endParaRPr sz="800">
                <a:solidFill>
                  <a:srgbClr val="171616"/>
                </a:solidFill>
                <a:latin typeface="Inter"/>
                <a:ea typeface="Inter"/>
                <a:cs typeface="Inter"/>
                <a:sym typeface="Inter"/>
              </a:endParaRPr>
            </a:p>
            <a:p>
              <a:pPr marL="0" lvl="0" indent="0" algn="ctr" rtl="0">
                <a:lnSpc>
                  <a:spcPct val="120000"/>
                </a:lnSpc>
                <a:spcBef>
                  <a:spcPts val="0"/>
                </a:spcBef>
                <a:spcAft>
                  <a:spcPts val="0"/>
                </a:spcAft>
                <a:buClr>
                  <a:schemeClr val="dk1"/>
                </a:buClr>
                <a:buSzPts val="1100"/>
                <a:buFont typeface="Arial"/>
                <a:buNone/>
              </a:pPr>
              <a:r>
                <a:rPr lang="en-GB" sz="800">
                  <a:solidFill>
                    <a:srgbClr val="171616"/>
                  </a:solidFill>
                  <a:latin typeface="Inter"/>
                  <a:ea typeface="Inter"/>
                  <a:cs typeface="Inter"/>
                  <a:sym typeface="Inter"/>
                </a:rPr>
                <a:t>- Early advertising regression model</a:t>
              </a:r>
              <a:endParaRPr sz="800">
                <a:solidFill>
                  <a:srgbClr val="171616"/>
                </a:solidFill>
                <a:latin typeface="Inter"/>
                <a:ea typeface="Inter"/>
                <a:cs typeface="Inter"/>
                <a:sym typeface="Inter"/>
              </a:endParaRPr>
            </a:p>
            <a:p>
              <a:pPr marL="0" lvl="0" indent="0" algn="ctr" rtl="0">
                <a:lnSpc>
                  <a:spcPct val="120000"/>
                </a:lnSpc>
                <a:spcBef>
                  <a:spcPts val="0"/>
                </a:spcBef>
                <a:spcAft>
                  <a:spcPts val="0"/>
                </a:spcAft>
                <a:buClr>
                  <a:schemeClr val="dk1"/>
                </a:buClr>
                <a:buSzPts val="1100"/>
                <a:buFont typeface="Arial"/>
                <a:buNone/>
              </a:pPr>
              <a:r>
                <a:rPr lang="en-GB" sz="800">
                  <a:solidFill>
                    <a:srgbClr val="171616"/>
                  </a:solidFill>
                  <a:latin typeface="Inter"/>
                  <a:ea typeface="Inter"/>
                  <a:cs typeface="Inter"/>
                  <a:sym typeface="Inter"/>
                </a:rPr>
                <a:t>- Decision tree COVID-19 impact model</a:t>
              </a:r>
              <a:endParaRPr sz="800">
                <a:solidFill>
                  <a:srgbClr val="171616"/>
                </a:solidFill>
                <a:latin typeface="Inter"/>
                <a:ea typeface="Inter"/>
                <a:cs typeface="Inter"/>
                <a:sym typeface="Inter"/>
              </a:endParaRPr>
            </a:p>
            <a:p>
              <a:pPr marL="0" lvl="0" indent="0" algn="ctr" rtl="0">
                <a:lnSpc>
                  <a:spcPct val="120000"/>
                </a:lnSpc>
                <a:spcBef>
                  <a:spcPts val="0"/>
                </a:spcBef>
                <a:spcAft>
                  <a:spcPts val="0"/>
                </a:spcAft>
                <a:buClr>
                  <a:schemeClr val="dk1"/>
                </a:buClr>
                <a:buSzPts val="1100"/>
                <a:buFont typeface="Arial"/>
                <a:buNone/>
              </a:pPr>
              <a:r>
                <a:rPr lang="en-GB" sz="800">
                  <a:solidFill>
                    <a:srgbClr val="171616"/>
                  </a:solidFill>
                  <a:latin typeface="Inter"/>
                  <a:ea typeface="Inter"/>
                  <a:cs typeface="Inter"/>
                  <a:sym typeface="Inter"/>
                </a:rPr>
                <a:t>- Segmentation visualizations</a:t>
              </a:r>
              <a:endParaRPr sz="800">
                <a:solidFill>
                  <a:srgbClr val="171616"/>
                </a:solidFill>
                <a:latin typeface="Inter"/>
                <a:ea typeface="Inter"/>
                <a:cs typeface="Inter"/>
                <a:sym typeface="Inter"/>
              </a:endParaRPr>
            </a:p>
            <a:p>
              <a:pPr marL="0" marR="0" lvl="0" indent="0" algn="ctr" rtl="0">
                <a:lnSpc>
                  <a:spcPct val="120000"/>
                </a:lnSpc>
                <a:spcBef>
                  <a:spcPts val="0"/>
                </a:spcBef>
                <a:spcAft>
                  <a:spcPts val="0"/>
                </a:spcAft>
                <a:buNone/>
              </a:pPr>
              <a:endParaRPr sz="800">
                <a:solidFill>
                  <a:srgbClr val="171616"/>
                </a:solidFill>
                <a:latin typeface="Inter"/>
                <a:ea typeface="Inter"/>
                <a:cs typeface="Inter"/>
                <a:sym typeface="Inter"/>
              </a:endParaRPr>
            </a:p>
          </p:txBody>
        </p:sp>
      </p:grpSp>
      <p:grpSp>
        <p:nvGrpSpPr>
          <p:cNvPr id="696" name="Google Shape;696;p44"/>
          <p:cNvGrpSpPr/>
          <p:nvPr/>
        </p:nvGrpSpPr>
        <p:grpSpPr>
          <a:xfrm>
            <a:off x="3491200" y="1141263"/>
            <a:ext cx="2378451" cy="1475187"/>
            <a:chOff x="795401" y="3028221"/>
            <a:chExt cx="2933100" cy="1966917"/>
          </a:xfrm>
        </p:grpSpPr>
        <p:sp>
          <p:nvSpPr>
            <p:cNvPr id="697" name="Google Shape;697;p44"/>
            <p:cNvSpPr txBox="1"/>
            <p:nvPr/>
          </p:nvSpPr>
          <p:spPr>
            <a:xfrm>
              <a:off x="1701139" y="3028221"/>
              <a:ext cx="1081500" cy="3795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GB">
                  <a:solidFill>
                    <a:srgbClr val="171616"/>
                  </a:solidFill>
                  <a:latin typeface="Inter ExtraBold"/>
                  <a:ea typeface="Inter ExtraBold"/>
                  <a:cs typeface="Inter ExtraBold"/>
                  <a:sym typeface="Inter ExtraBold"/>
                </a:rPr>
                <a:t>Week 2</a:t>
              </a:r>
              <a:endParaRPr sz="800">
                <a:solidFill>
                  <a:srgbClr val="171616"/>
                </a:solidFill>
                <a:latin typeface="Inter ExtraBold"/>
                <a:ea typeface="Inter ExtraBold"/>
                <a:cs typeface="Inter ExtraBold"/>
                <a:sym typeface="Inter ExtraBold"/>
              </a:endParaRPr>
            </a:p>
          </p:txBody>
        </p:sp>
        <p:sp>
          <p:nvSpPr>
            <p:cNvPr id="698" name="Google Shape;698;p44"/>
            <p:cNvSpPr txBox="1"/>
            <p:nvPr/>
          </p:nvSpPr>
          <p:spPr>
            <a:xfrm>
              <a:off x="795401" y="3359538"/>
              <a:ext cx="2933100" cy="1635600"/>
            </a:xfrm>
            <a:prstGeom prst="rect">
              <a:avLst/>
            </a:prstGeom>
            <a:noFill/>
            <a:ln>
              <a:noFill/>
            </a:ln>
          </p:spPr>
          <p:txBody>
            <a:bodyPr spcFirstLastPara="1" wrap="square" lIns="68575" tIns="34275" rIns="68575" bIns="34275" anchor="t" anchorCtr="0">
              <a:spAutoFit/>
            </a:bodyPr>
            <a:lstStyle/>
            <a:p>
              <a:pPr marL="0" lvl="0" indent="0" algn="ctr" rtl="0">
                <a:lnSpc>
                  <a:spcPct val="120000"/>
                </a:lnSpc>
                <a:spcBef>
                  <a:spcPts val="0"/>
                </a:spcBef>
                <a:spcAft>
                  <a:spcPts val="0"/>
                </a:spcAft>
                <a:buClr>
                  <a:schemeClr val="dk1"/>
                </a:buClr>
                <a:buFont typeface="Arial"/>
                <a:buNone/>
              </a:pPr>
              <a:r>
                <a:rPr lang="en-GB" sz="800">
                  <a:solidFill>
                    <a:srgbClr val="171616"/>
                  </a:solidFill>
                  <a:latin typeface="Inter"/>
                  <a:ea typeface="Inter"/>
                  <a:cs typeface="Inter"/>
                  <a:sym typeface="Inter"/>
                </a:rPr>
                <a:t>Week 2 focused on gaining familiarity with the data set, learning about modeling solutions, and building a preliminary framework</a:t>
              </a:r>
              <a:endParaRPr sz="800">
                <a:solidFill>
                  <a:srgbClr val="171616"/>
                </a:solidFill>
                <a:latin typeface="Inter"/>
                <a:ea typeface="Inter"/>
                <a:cs typeface="Inter"/>
                <a:sym typeface="Inter"/>
              </a:endParaRPr>
            </a:p>
            <a:p>
              <a:pPr marL="0" lvl="0" indent="0" algn="ctr" rtl="0">
                <a:lnSpc>
                  <a:spcPct val="120000"/>
                </a:lnSpc>
                <a:spcBef>
                  <a:spcPts val="0"/>
                </a:spcBef>
                <a:spcAft>
                  <a:spcPts val="0"/>
                </a:spcAft>
                <a:buClr>
                  <a:schemeClr val="dk1"/>
                </a:buClr>
                <a:buFont typeface="Arial"/>
                <a:buNone/>
              </a:pPr>
              <a:endParaRPr sz="800" b="1" u="sng">
                <a:solidFill>
                  <a:srgbClr val="171616"/>
                </a:solidFill>
                <a:latin typeface="Inter"/>
                <a:ea typeface="Inter"/>
                <a:cs typeface="Inter"/>
                <a:sym typeface="Inter"/>
              </a:endParaRPr>
            </a:p>
            <a:p>
              <a:pPr marL="0" lvl="0" indent="0" algn="ctr" rtl="0">
                <a:lnSpc>
                  <a:spcPct val="120000"/>
                </a:lnSpc>
                <a:spcBef>
                  <a:spcPts val="0"/>
                </a:spcBef>
                <a:spcAft>
                  <a:spcPts val="0"/>
                </a:spcAft>
                <a:buClr>
                  <a:schemeClr val="dk1"/>
                </a:buClr>
                <a:buFont typeface="Arial"/>
                <a:buNone/>
              </a:pPr>
              <a:r>
                <a:rPr lang="en-GB" sz="800" b="1" u="sng">
                  <a:solidFill>
                    <a:srgbClr val="171616"/>
                  </a:solidFill>
                  <a:latin typeface="Inter"/>
                  <a:ea typeface="Inter"/>
                  <a:cs typeface="Inter"/>
                  <a:sym typeface="Inter"/>
                </a:rPr>
                <a:t>Key Achievements</a:t>
              </a:r>
              <a:endParaRPr sz="800" b="1">
                <a:solidFill>
                  <a:srgbClr val="171616"/>
                </a:solidFill>
                <a:latin typeface="Inter"/>
                <a:ea typeface="Inter"/>
                <a:cs typeface="Inter"/>
                <a:sym typeface="Inter"/>
              </a:endParaRPr>
            </a:p>
            <a:p>
              <a:pPr marL="0" lvl="0" indent="0" algn="ctr" rtl="0">
                <a:lnSpc>
                  <a:spcPct val="120000"/>
                </a:lnSpc>
                <a:spcBef>
                  <a:spcPts val="0"/>
                </a:spcBef>
                <a:spcAft>
                  <a:spcPts val="0"/>
                </a:spcAft>
                <a:buClr>
                  <a:schemeClr val="dk1"/>
                </a:buClr>
                <a:buSzPts val="1100"/>
                <a:buFont typeface="Arial"/>
                <a:buNone/>
              </a:pPr>
              <a:r>
                <a:rPr lang="en-GB" sz="800">
                  <a:solidFill>
                    <a:srgbClr val="171616"/>
                  </a:solidFill>
                  <a:latin typeface="Inter"/>
                  <a:ea typeface="Inter"/>
                  <a:cs typeface="Inter"/>
                  <a:sym typeface="Inter"/>
                </a:rPr>
                <a:t>- Preliminary data cleaning plotting</a:t>
              </a:r>
              <a:endParaRPr sz="800">
                <a:solidFill>
                  <a:srgbClr val="171616"/>
                </a:solidFill>
                <a:latin typeface="Inter"/>
                <a:ea typeface="Inter"/>
                <a:cs typeface="Inter"/>
                <a:sym typeface="Inter"/>
              </a:endParaRPr>
            </a:p>
            <a:p>
              <a:pPr marL="0" lvl="0" indent="0" algn="ctr" rtl="0">
                <a:lnSpc>
                  <a:spcPct val="120000"/>
                </a:lnSpc>
                <a:spcBef>
                  <a:spcPts val="0"/>
                </a:spcBef>
                <a:spcAft>
                  <a:spcPts val="0"/>
                </a:spcAft>
                <a:buClr>
                  <a:schemeClr val="dk1"/>
                </a:buClr>
                <a:buSzPts val="1100"/>
                <a:buFont typeface="Arial"/>
                <a:buNone/>
              </a:pPr>
              <a:r>
                <a:rPr lang="en-GB" sz="800">
                  <a:solidFill>
                    <a:srgbClr val="171616"/>
                  </a:solidFill>
                  <a:latin typeface="Inter"/>
                  <a:ea typeface="Inter"/>
                  <a:cs typeface="Inter"/>
                  <a:sym typeface="Inter"/>
                </a:rPr>
                <a:t>- Understanding of key data trends</a:t>
              </a:r>
              <a:endParaRPr sz="800">
                <a:solidFill>
                  <a:srgbClr val="171616"/>
                </a:solidFill>
                <a:latin typeface="Inter"/>
                <a:ea typeface="Inter"/>
                <a:cs typeface="Inter"/>
                <a:sym typeface="Inter"/>
              </a:endParaRPr>
            </a:p>
            <a:p>
              <a:pPr marL="0" lvl="0" indent="0" algn="ctr" rtl="0">
                <a:lnSpc>
                  <a:spcPct val="120000"/>
                </a:lnSpc>
                <a:spcBef>
                  <a:spcPts val="0"/>
                </a:spcBef>
                <a:spcAft>
                  <a:spcPts val="0"/>
                </a:spcAft>
                <a:buSzPts val="1100"/>
                <a:buNone/>
              </a:pPr>
              <a:r>
                <a:rPr lang="en-GB" sz="800">
                  <a:solidFill>
                    <a:srgbClr val="171616"/>
                  </a:solidFill>
                  <a:latin typeface="Inter"/>
                  <a:ea typeface="Inter"/>
                  <a:cs typeface="Inter"/>
                  <a:sym typeface="Inter"/>
                </a:rPr>
                <a:t>- Rough outline of project structure</a:t>
              </a:r>
              <a:endParaRPr sz="800">
                <a:solidFill>
                  <a:srgbClr val="171616"/>
                </a:solidFill>
                <a:latin typeface="Inter"/>
                <a:ea typeface="Inter"/>
                <a:cs typeface="Inter"/>
                <a:sym typeface="Inter"/>
              </a:endParaRPr>
            </a:p>
          </p:txBody>
        </p:sp>
      </p:grpSp>
      <p:grpSp>
        <p:nvGrpSpPr>
          <p:cNvPr id="699" name="Google Shape;699;p44"/>
          <p:cNvGrpSpPr/>
          <p:nvPr/>
        </p:nvGrpSpPr>
        <p:grpSpPr>
          <a:xfrm>
            <a:off x="6393350" y="1141263"/>
            <a:ext cx="2224021" cy="1623012"/>
            <a:chOff x="692784" y="3028221"/>
            <a:chExt cx="2784900" cy="2164017"/>
          </a:xfrm>
        </p:grpSpPr>
        <p:sp>
          <p:nvSpPr>
            <p:cNvPr id="700" name="Google Shape;700;p44"/>
            <p:cNvSpPr txBox="1"/>
            <p:nvPr/>
          </p:nvSpPr>
          <p:spPr>
            <a:xfrm>
              <a:off x="1632365" y="3028221"/>
              <a:ext cx="1135500" cy="3795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GB">
                  <a:solidFill>
                    <a:srgbClr val="171616"/>
                  </a:solidFill>
                  <a:latin typeface="Inter ExtraBold"/>
                  <a:ea typeface="Inter ExtraBold"/>
                  <a:cs typeface="Inter ExtraBold"/>
                  <a:sym typeface="Inter ExtraBold"/>
                </a:rPr>
                <a:t>Week 1</a:t>
              </a:r>
              <a:endParaRPr sz="800">
                <a:solidFill>
                  <a:srgbClr val="171616"/>
                </a:solidFill>
                <a:latin typeface="Inter ExtraBold"/>
                <a:ea typeface="Inter ExtraBold"/>
                <a:cs typeface="Inter ExtraBold"/>
                <a:sym typeface="Inter ExtraBold"/>
              </a:endParaRPr>
            </a:p>
          </p:txBody>
        </p:sp>
        <p:sp>
          <p:nvSpPr>
            <p:cNvPr id="701" name="Google Shape;701;p44"/>
            <p:cNvSpPr txBox="1"/>
            <p:nvPr/>
          </p:nvSpPr>
          <p:spPr>
            <a:xfrm>
              <a:off x="692784" y="3359538"/>
              <a:ext cx="2784900" cy="1832700"/>
            </a:xfrm>
            <a:prstGeom prst="rect">
              <a:avLst/>
            </a:prstGeom>
            <a:noFill/>
            <a:ln>
              <a:noFill/>
            </a:ln>
          </p:spPr>
          <p:txBody>
            <a:bodyPr spcFirstLastPara="1" wrap="square" lIns="68575" tIns="34275" rIns="68575" bIns="34275" anchor="t" anchorCtr="0">
              <a:spAutoFit/>
            </a:bodyPr>
            <a:lstStyle/>
            <a:p>
              <a:pPr marL="0" marR="0" lvl="0" indent="0" algn="ctr" rtl="0">
                <a:lnSpc>
                  <a:spcPct val="120000"/>
                </a:lnSpc>
                <a:spcBef>
                  <a:spcPts val="0"/>
                </a:spcBef>
                <a:spcAft>
                  <a:spcPts val="0"/>
                </a:spcAft>
                <a:buNone/>
              </a:pPr>
              <a:r>
                <a:rPr lang="en-GB" sz="800">
                  <a:solidFill>
                    <a:srgbClr val="171616"/>
                  </a:solidFill>
                  <a:latin typeface="Inter"/>
                  <a:ea typeface="Inter"/>
                  <a:cs typeface="Inter"/>
                  <a:sym typeface="Inter"/>
                </a:rPr>
                <a:t>Week 1 focused on understanding the problem and assessing high level solutions considering the skill set of each member</a:t>
              </a:r>
              <a:endParaRPr sz="800" b="1" u="sng">
                <a:solidFill>
                  <a:srgbClr val="171616"/>
                </a:solidFill>
                <a:latin typeface="Inter"/>
                <a:ea typeface="Inter"/>
                <a:cs typeface="Inter"/>
                <a:sym typeface="Inter"/>
              </a:endParaRPr>
            </a:p>
            <a:p>
              <a:pPr marL="0" marR="0" lvl="0" indent="0" algn="ctr" rtl="0">
                <a:lnSpc>
                  <a:spcPct val="120000"/>
                </a:lnSpc>
                <a:spcBef>
                  <a:spcPts val="0"/>
                </a:spcBef>
                <a:spcAft>
                  <a:spcPts val="0"/>
                </a:spcAft>
                <a:buNone/>
              </a:pPr>
              <a:endParaRPr sz="800" b="1" u="sng">
                <a:solidFill>
                  <a:srgbClr val="171616"/>
                </a:solidFill>
                <a:latin typeface="Inter"/>
                <a:ea typeface="Inter"/>
                <a:cs typeface="Inter"/>
                <a:sym typeface="Inter"/>
              </a:endParaRPr>
            </a:p>
            <a:p>
              <a:pPr marL="0" marR="0" lvl="0" indent="0" algn="ctr" rtl="0">
                <a:lnSpc>
                  <a:spcPct val="120000"/>
                </a:lnSpc>
                <a:spcBef>
                  <a:spcPts val="0"/>
                </a:spcBef>
                <a:spcAft>
                  <a:spcPts val="0"/>
                </a:spcAft>
                <a:buNone/>
              </a:pPr>
              <a:r>
                <a:rPr lang="en-GB" sz="800" b="1" u="sng">
                  <a:solidFill>
                    <a:srgbClr val="171616"/>
                  </a:solidFill>
                  <a:latin typeface="Inter"/>
                  <a:ea typeface="Inter"/>
                  <a:cs typeface="Inter"/>
                  <a:sym typeface="Inter"/>
                </a:rPr>
                <a:t>Key Achievements</a:t>
              </a:r>
              <a:endParaRPr sz="800" b="1">
                <a:solidFill>
                  <a:srgbClr val="171616"/>
                </a:solidFill>
                <a:latin typeface="Inter"/>
                <a:ea typeface="Inter"/>
                <a:cs typeface="Inter"/>
                <a:sym typeface="Inter"/>
              </a:endParaRPr>
            </a:p>
            <a:p>
              <a:pPr marL="0" marR="0" lvl="0" indent="0" algn="ctr" rtl="0">
                <a:lnSpc>
                  <a:spcPct val="120000"/>
                </a:lnSpc>
                <a:spcBef>
                  <a:spcPts val="0"/>
                </a:spcBef>
                <a:spcAft>
                  <a:spcPts val="0"/>
                </a:spcAft>
                <a:buNone/>
              </a:pPr>
              <a:r>
                <a:rPr lang="en-GB" sz="800">
                  <a:solidFill>
                    <a:srgbClr val="171616"/>
                  </a:solidFill>
                  <a:latin typeface="Inter"/>
                  <a:ea typeface="Inter"/>
                  <a:cs typeface="Inter"/>
                  <a:sym typeface="Inter"/>
                </a:rPr>
                <a:t>- Problem breakdown</a:t>
              </a:r>
              <a:endParaRPr sz="800">
                <a:solidFill>
                  <a:srgbClr val="171616"/>
                </a:solidFill>
                <a:latin typeface="Inter"/>
                <a:ea typeface="Inter"/>
                <a:cs typeface="Inter"/>
                <a:sym typeface="Inter"/>
              </a:endParaRPr>
            </a:p>
            <a:p>
              <a:pPr marL="0" marR="0" lvl="0" indent="0" algn="ctr" rtl="0">
                <a:lnSpc>
                  <a:spcPct val="120000"/>
                </a:lnSpc>
                <a:spcBef>
                  <a:spcPts val="0"/>
                </a:spcBef>
                <a:spcAft>
                  <a:spcPts val="0"/>
                </a:spcAft>
                <a:buNone/>
              </a:pPr>
              <a:r>
                <a:rPr lang="en-GB" sz="800">
                  <a:solidFill>
                    <a:srgbClr val="171616"/>
                  </a:solidFill>
                  <a:latin typeface="Inter"/>
                  <a:ea typeface="Inter"/>
                  <a:cs typeface="Inter"/>
                  <a:sym typeface="Inter"/>
                </a:rPr>
                <a:t>- Solution brainstorming</a:t>
              </a:r>
              <a:endParaRPr sz="800">
                <a:solidFill>
                  <a:srgbClr val="171616"/>
                </a:solidFill>
                <a:latin typeface="Inter"/>
                <a:ea typeface="Inter"/>
                <a:cs typeface="Inter"/>
                <a:sym typeface="Inter"/>
              </a:endParaRPr>
            </a:p>
            <a:p>
              <a:pPr marL="0" marR="0" lvl="0" indent="0" algn="ctr" rtl="0">
                <a:lnSpc>
                  <a:spcPct val="120000"/>
                </a:lnSpc>
                <a:spcBef>
                  <a:spcPts val="0"/>
                </a:spcBef>
                <a:spcAft>
                  <a:spcPts val="0"/>
                </a:spcAft>
                <a:buNone/>
              </a:pPr>
              <a:r>
                <a:rPr lang="en-GB" sz="800">
                  <a:solidFill>
                    <a:srgbClr val="171616"/>
                  </a:solidFill>
                  <a:latin typeface="Inter"/>
                  <a:ea typeface="Inter"/>
                  <a:cs typeface="Inter"/>
                  <a:sym typeface="Inter"/>
                </a:rPr>
                <a:t>- Consideration of tools</a:t>
              </a:r>
              <a:endParaRPr sz="800">
                <a:solidFill>
                  <a:srgbClr val="171616"/>
                </a:solidFill>
                <a:latin typeface="Inter"/>
                <a:ea typeface="Inter"/>
                <a:cs typeface="Inter"/>
                <a:sym typeface="Inter"/>
              </a:endParaRPr>
            </a:p>
            <a:p>
              <a:pPr marL="0" marR="0" lvl="0" indent="0" algn="ctr" rtl="0">
                <a:lnSpc>
                  <a:spcPct val="120000"/>
                </a:lnSpc>
                <a:spcBef>
                  <a:spcPts val="0"/>
                </a:spcBef>
                <a:spcAft>
                  <a:spcPts val="0"/>
                </a:spcAft>
                <a:buNone/>
              </a:pPr>
              <a:r>
                <a:rPr lang="en-GB" sz="800">
                  <a:solidFill>
                    <a:srgbClr val="171616"/>
                  </a:solidFill>
                  <a:latin typeface="Inter"/>
                  <a:ea typeface="Inter"/>
                  <a:cs typeface="Inter"/>
                  <a:sym typeface="Inter"/>
                </a:rPr>
                <a:t>- Skill sharing</a:t>
              </a:r>
              <a:endParaRPr sz="800">
                <a:solidFill>
                  <a:srgbClr val="171616"/>
                </a:solidFill>
                <a:latin typeface="Inter"/>
                <a:ea typeface="Inter"/>
                <a:cs typeface="Inter"/>
                <a:sym typeface="Inter"/>
              </a:endParaRPr>
            </a:p>
          </p:txBody>
        </p:sp>
      </p:grpSp>
      <p:grpSp>
        <p:nvGrpSpPr>
          <p:cNvPr id="702" name="Google Shape;702;p44"/>
          <p:cNvGrpSpPr/>
          <p:nvPr/>
        </p:nvGrpSpPr>
        <p:grpSpPr>
          <a:xfrm>
            <a:off x="596400" y="3154700"/>
            <a:ext cx="2224163" cy="1475189"/>
            <a:chOff x="795413" y="3028221"/>
            <a:chExt cx="2682300" cy="1966919"/>
          </a:xfrm>
        </p:grpSpPr>
        <p:sp>
          <p:nvSpPr>
            <p:cNvPr id="703" name="Google Shape;703;p44"/>
            <p:cNvSpPr txBox="1"/>
            <p:nvPr/>
          </p:nvSpPr>
          <p:spPr>
            <a:xfrm>
              <a:off x="1612406" y="3028221"/>
              <a:ext cx="1165200" cy="3795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GB">
                  <a:solidFill>
                    <a:srgbClr val="171616"/>
                  </a:solidFill>
                  <a:latin typeface="Inter ExtraBold"/>
                  <a:ea typeface="Inter ExtraBold"/>
                  <a:cs typeface="Inter ExtraBold"/>
                  <a:sym typeface="Inter ExtraBold"/>
                </a:rPr>
                <a:t>Week 4</a:t>
              </a:r>
              <a:endParaRPr sz="800">
                <a:solidFill>
                  <a:srgbClr val="171616"/>
                </a:solidFill>
                <a:latin typeface="Inter ExtraBold"/>
                <a:ea typeface="Inter ExtraBold"/>
                <a:cs typeface="Inter ExtraBold"/>
                <a:sym typeface="Inter ExtraBold"/>
              </a:endParaRPr>
            </a:p>
          </p:txBody>
        </p:sp>
        <p:sp>
          <p:nvSpPr>
            <p:cNvPr id="704" name="Google Shape;704;p44"/>
            <p:cNvSpPr txBox="1"/>
            <p:nvPr/>
          </p:nvSpPr>
          <p:spPr>
            <a:xfrm>
              <a:off x="795413" y="3359540"/>
              <a:ext cx="2682300" cy="1635600"/>
            </a:xfrm>
            <a:prstGeom prst="rect">
              <a:avLst/>
            </a:prstGeom>
            <a:noFill/>
            <a:ln>
              <a:noFill/>
            </a:ln>
          </p:spPr>
          <p:txBody>
            <a:bodyPr spcFirstLastPara="1" wrap="square" lIns="68575" tIns="34275" rIns="68575" bIns="34275" anchor="t" anchorCtr="0">
              <a:spAutoFit/>
            </a:bodyPr>
            <a:lstStyle/>
            <a:p>
              <a:pPr marL="0" lvl="0" indent="0" algn="ctr" rtl="0">
                <a:lnSpc>
                  <a:spcPct val="120000"/>
                </a:lnSpc>
                <a:spcBef>
                  <a:spcPts val="0"/>
                </a:spcBef>
                <a:spcAft>
                  <a:spcPts val="0"/>
                </a:spcAft>
                <a:buNone/>
              </a:pPr>
              <a:r>
                <a:rPr lang="en-GB" sz="800">
                  <a:solidFill>
                    <a:srgbClr val="171616"/>
                  </a:solidFill>
                  <a:latin typeface="Inter"/>
                  <a:ea typeface="Inter"/>
                  <a:cs typeface="Inter"/>
                  <a:sym typeface="Inter"/>
                </a:rPr>
                <a:t>Week 4 focused refining the models to improve accuracy and explainability</a:t>
              </a:r>
              <a:endParaRPr sz="800">
                <a:solidFill>
                  <a:srgbClr val="171616"/>
                </a:solidFill>
                <a:latin typeface="Inter"/>
                <a:ea typeface="Inter"/>
                <a:cs typeface="Inter"/>
                <a:sym typeface="Inter"/>
              </a:endParaRPr>
            </a:p>
            <a:p>
              <a:pPr marL="0" lvl="0" indent="0" algn="ctr" rtl="0">
                <a:lnSpc>
                  <a:spcPct val="120000"/>
                </a:lnSpc>
                <a:spcBef>
                  <a:spcPts val="0"/>
                </a:spcBef>
                <a:spcAft>
                  <a:spcPts val="0"/>
                </a:spcAft>
                <a:buClr>
                  <a:schemeClr val="dk1"/>
                </a:buClr>
                <a:buFont typeface="Arial"/>
                <a:buNone/>
              </a:pPr>
              <a:endParaRPr sz="800" b="1" u="sng">
                <a:solidFill>
                  <a:srgbClr val="171616"/>
                </a:solidFill>
                <a:latin typeface="Inter"/>
                <a:ea typeface="Inter"/>
                <a:cs typeface="Inter"/>
                <a:sym typeface="Inter"/>
              </a:endParaRPr>
            </a:p>
            <a:p>
              <a:pPr marL="0" lvl="0" indent="0" algn="ctr" rtl="0">
                <a:lnSpc>
                  <a:spcPct val="120000"/>
                </a:lnSpc>
                <a:spcBef>
                  <a:spcPts val="0"/>
                </a:spcBef>
                <a:spcAft>
                  <a:spcPts val="0"/>
                </a:spcAft>
                <a:buClr>
                  <a:schemeClr val="dk1"/>
                </a:buClr>
                <a:buFont typeface="Arial"/>
                <a:buNone/>
              </a:pPr>
              <a:r>
                <a:rPr lang="en-GB" sz="800" b="1" u="sng">
                  <a:solidFill>
                    <a:srgbClr val="171616"/>
                  </a:solidFill>
                  <a:latin typeface="Inter"/>
                  <a:ea typeface="Inter"/>
                  <a:cs typeface="Inter"/>
                  <a:sym typeface="Inter"/>
                </a:rPr>
                <a:t>Key Achievements</a:t>
              </a:r>
              <a:endParaRPr sz="800" b="1">
                <a:solidFill>
                  <a:srgbClr val="171616"/>
                </a:solidFill>
                <a:latin typeface="Inter"/>
                <a:ea typeface="Inter"/>
                <a:cs typeface="Inter"/>
                <a:sym typeface="Inter"/>
              </a:endParaRPr>
            </a:p>
            <a:p>
              <a:pPr marL="0" lvl="0" indent="0" algn="ctr" rtl="0">
                <a:lnSpc>
                  <a:spcPct val="120000"/>
                </a:lnSpc>
                <a:spcBef>
                  <a:spcPts val="0"/>
                </a:spcBef>
                <a:spcAft>
                  <a:spcPts val="0"/>
                </a:spcAft>
                <a:buSzPts val="1100"/>
                <a:buNone/>
              </a:pPr>
              <a:r>
                <a:rPr lang="en-GB" sz="800">
                  <a:solidFill>
                    <a:srgbClr val="171616"/>
                  </a:solidFill>
                  <a:latin typeface="Inter"/>
                  <a:ea typeface="Inter"/>
                  <a:cs typeface="Inter"/>
                  <a:sym typeface="Inter"/>
                </a:rPr>
                <a:t>- Introduction of lags into regression model</a:t>
              </a:r>
              <a:endParaRPr sz="800">
                <a:solidFill>
                  <a:srgbClr val="171616"/>
                </a:solidFill>
                <a:latin typeface="Inter"/>
                <a:ea typeface="Inter"/>
                <a:cs typeface="Inter"/>
                <a:sym typeface="Inter"/>
              </a:endParaRPr>
            </a:p>
            <a:p>
              <a:pPr marL="0" lvl="0" indent="0" algn="ctr" rtl="0">
                <a:lnSpc>
                  <a:spcPct val="120000"/>
                </a:lnSpc>
                <a:spcBef>
                  <a:spcPts val="0"/>
                </a:spcBef>
                <a:spcAft>
                  <a:spcPts val="0"/>
                </a:spcAft>
                <a:buClr>
                  <a:schemeClr val="dk1"/>
                </a:buClr>
                <a:buSzPts val="1100"/>
                <a:buFont typeface="Arial"/>
                <a:buNone/>
              </a:pPr>
              <a:r>
                <a:rPr lang="en-GB" sz="800">
                  <a:solidFill>
                    <a:srgbClr val="171616"/>
                  </a:solidFill>
                  <a:latin typeface="Inter"/>
                  <a:ea typeface="Inter"/>
                  <a:cs typeface="Inter"/>
                  <a:sym typeface="Inter"/>
                </a:rPr>
                <a:t>- Seasonality variables added to regression</a:t>
              </a:r>
              <a:endParaRPr sz="800">
                <a:solidFill>
                  <a:srgbClr val="171616"/>
                </a:solidFill>
                <a:latin typeface="Inter"/>
                <a:ea typeface="Inter"/>
                <a:cs typeface="Inter"/>
                <a:sym typeface="Inter"/>
              </a:endParaRPr>
            </a:p>
            <a:p>
              <a:pPr marL="0" lvl="0" indent="0" algn="ctr" rtl="0">
                <a:lnSpc>
                  <a:spcPct val="120000"/>
                </a:lnSpc>
                <a:spcBef>
                  <a:spcPts val="0"/>
                </a:spcBef>
                <a:spcAft>
                  <a:spcPts val="0"/>
                </a:spcAft>
                <a:buClr>
                  <a:schemeClr val="dk1"/>
                </a:buClr>
                <a:buSzPts val="1100"/>
                <a:buFont typeface="Arial"/>
                <a:buNone/>
              </a:pPr>
              <a:r>
                <a:rPr lang="en-GB" sz="800">
                  <a:solidFill>
                    <a:srgbClr val="171616"/>
                  </a:solidFill>
                  <a:latin typeface="Inter"/>
                  <a:ea typeface="Inter"/>
                  <a:cs typeface="Inter"/>
                  <a:sym typeface="Inter"/>
                </a:rPr>
                <a:t>- Random Forest Model for COVID-19</a:t>
              </a:r>
              <a:endParaRPr sz="800">
                <a:solidFill>
                  <a:srgbClr val="171616"/>
                </a:solidFill>
                <a:latin typeface="Inter"/>
                <a:ea typeface="Inter"/>
                <a:cs typeface="Inter"/>
                <a:sym typeface="Inter"/>
              </a:endParaRPr>
            </a:p>
            <a:p>
              <a:pPr marL="0" lvl="0" indent="0" algn="ctr" rtl="0">
                <a:lnSpc>
                  <a:spcPct val="120000"/>
                </a:lnSpc>
                <a:spcBef>
                  <a:spcPts val="0"/>
                </a:spcBef>
                <a:spcAft>
                  <a:spcPts val="0"/>
                </a:spcAft>
                <a:buClr>
                  <a:schemeClr val="dk1"/>
                </a:buClr>
                <a:buSzPts val="1100"/>
                <a:buFont typeface="Arial"/>
                <a:buNone/>
              </a:pPr>
              <a:r>
                <a:rPr lang="en-GB" sz="800">
                  <a:solidFill>
                    <a:srgbClr val="171616"/>
                  </a:solidFill>
                  <a:latin typeface="Inter"/>
                  <a:ea typeface="Inter"/>
                  <a:cs typeface="Inter"/>
                  <a:sym typeface="Inter"/>
                </a:rPr>
                <a:t>- XGBoost Model for COVID-19</a:t>
              </a:r>
              <a:endParaRPr sz="800">
                <a:solidFill>
                  <a:srgbClr val="171616"/>
                </a:solidFill>
                <a:latin typeface="Inter"/>
                <a:ea typeface="Inter"/>
                <a:cs typeface="Inter"/>
                <a:sym typeface="Inter"/>
              </a:endParaRPr>
            </a:p>
          </p:txBody>
        </p:sp>
      </p:grpSp>
      <p:grpSp>
        <p:nvGrpSpPr>
          <p:cNvPr id="705" name="Google Shape;705;p44"/>
          <p:cNvGrpSpPr/>
          <p:nvPr/>
        </p:nvGrpSpPr>
        <p:grpSpPr>
          <a:xfrm>
            <a:off x="3520800" y="3154700"/>
            <a:ext cx="2327968" cy="1770839"/>
            <a:chOff x="795413" y="3028221"/>
            <a:chExt cx="2682300" cy="2361119"/>
          </a:xfrm>
        </p:grpSpPr>
        <p:sp>
          <p:nvSpPr>
            <p:cNvPr id="706" name="Google Shape;706;p44"/>
            <p:cNvSpPr txBox="1"/>
            <p:nvPr/>
          </p:nvSpPr>
          <p:spPr>
            <a:xfrm>
              <a:off x="1683504" y="3028221"/>
              <a:ext cx="1044600" cy="3795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GB">
                  <a:solidFill>
                    <a:srgbClr val="171616"/>
                  </a:solidFill>
                  <a:latin typeface="Inter ExtraBold"/>
                  <a:ea typeface="Inter ExtraBold"/>
                  <a:cs typeface="Inter ExtraBold"/>
                  <a:sym typeface="Inter ExtraBold"/>
                </a:rPr>
                <a:t>Week 5</a:t>
              </a:r>
              <a:endParaRPr sz="800">
                <a:solidFill>
                  <a:srgbClr val="171616"/>
                </a:solidFill>
                <a:latin typeface="Inter ExtraBold"/>
                <a:ea typeface="Inter ExtraBold"/>
                <a:cs typeface="Inter ExtraBold"/>
                <a:sym typeface="Inter ExtraBold"/>
              </a:endParaRPr>
            </a:p>
          </p:txBody>
        </p:sp>
        <p:sp>
          <p:nvSpPr>
            <p:cNvPr id="707" name="Google Shape;707;p44"/>
            <p:cNvSpPr txBox="1"/>
            <p:nvPr/>
          </p:nvSpPr>
          <p:spPr>
            <a:xfrm>
              <a:off x="795413" y="3359540"/>
              <a:ext cx="2682300" cy="2029800"/>
            </a:xfrm>
            <a:prstGeom prst="rect">
              <a:avLst/>
            </a:prstGeom>
            <a:noFill/>
            <a:ln>
              <a:noFill/>
            </a:ln>
          </p:spPr>
          <p:txBody>
            <a:bodyPr spcFirstLastPara="1" wrap="square" lIns="68575" tIns="34275" rIns="68575" bIns="34275" anchor="t" anchorCtr="0">
              <a:spAutoFit/>
            </a:bodyPr>
            <a:lstStyle/>
            <a:p>
              <a:pPr marL="0" lvl="0" indent="0" algn="ctr" rtl="0">
                <a:lnSpc>
                  <a:spcPct val="120000"/>
                </a:lnSpc>
                <a:spcBef>
                  <a:spcPts val="0"/>
                </a:spcBef>
                <a:spcAft>
                  <a:spcPts val="0"/>
                </a:spcAft>
                <a:buClr>
                  <a:schemeClr val="dk1"/>
                </a:buClr>
                <a:buFont typeface="Arial"/>
                <a:buNone/>
              </a:pPr>
              <a:r>
                <a:rPr lang="en-GB" sz="800">
                  <a:solidFill>
                    <a:srgbClr val="171616"/>
                  </a:solidFill>
                  <a:latin typeface="Inter"/>
                  <a:ea typeface="Inter"/>
                  <a:cs typeface="Inter"/>
                  <a:sym typeface="Inter"/>
                </a:rPr>
                <a:t>Week 5 focused on finalizing the models and developing the presentation</a:t>
              </a:r>
              <a:endParaRPr sz="800">
                <a:solidFill>
                  <a:srgbClr val="171616"/>
                </a:solidFill>
                <a:latin typeface="Inter"/>
                <a:ea typeface="Inter"/>
                <a:cs typeface="Inter"/>
                <a:sym typeface="Inter"/>
              </a:endParaRPr>
            </a:p>
            <a:p>
              <a:pPr marL="0" lvl="0" indent="0" algn="ctr" rtl="0">
                <a:lnSpc>
                  <a:spcPct val="120000"/>
                </a:lnSpc>
                <a:spcBef>
                  <a:spcPts val="0"/>
                </a:spcBef>
                <a:spcAft>
                  <a:spcPts val="0"/>
                </a:spcAft>
                <a:buClr>
                  <a:schemeClr val="dk1"/>
                </a:buClr>
                <a:buFont typeface="Arial"/>
                <a:buNone/>
              </a:pPr>
              <a:endParaRPr sz="800" b="1" u="sng">
                <a:solidFill>
                  <a:srgbClr val="171616"/>
                </a:solidFill>
                <a:latin typeface="Inter"/>
                <a:ea typeface="Inter"/>
                <a:cs typeface="Inter"/>
                <a:sym typeface="Inter"/>
              </a:endParaRPr>
            </a:p>
            <a:p>
              <a:pPr marL="0" lvl="0" indent="0" algn="ctr" rtl="0">
                <a:lnSpc>
                  <a:spcPct val="120000"/>
                </a:lnSpc>
                <a:spcBef>
                  <a:spcPts val="0"/>
                </a:spcBef>
                <a:spcAft>
                  <a:spcPts val="0"/>
                </a:spcAft>
                <a:buClr>
                  <a:schemeClr val="dk1"/>
                </a:buClr>
                <a:buFont typeface="Arial"/>
                <a:buNone/>
              </a:pPr>
              <a:r>
                <a:rPr lang="en-GB" sz="800" b="1" u="sng">
                  <a:solidFill>
                    <a:srgbClr val="171616"/>
                  </a:solidFill>
                  <a:latin typeface="Inter"/>
                  <a:ea typeface="Inter"/>
                  <a:cs typeface="Inter"/>
                  <a:sym typeface="Inter"/>
                </a:rPr>
                <a:t>Key Achievements</a:t>
              </a:r>
              <a:endParaRPr sz="800" b="1">
                <a:solidFill>
                  <a:srgbClr val="171616"/>
                </a:solidFill>
                <a:latin typeface="Inter"/>
                <a:ea typeface="Inter"/>
                <a:cs typeface="Inter"/>
                <a:sym typeface="Inter"/>
              </a:endParaRPr>
            </a:p>
            <a:p>
              <a:pPr marL="0" lvl="0" indent="0" algn="ctr" rtl="0">
                <a:lnSpc>
                  <a:spcPct val="120000"/>
                </a:lnSpc>
                <a:spcBef>
                  <a:spcPts val="0"/>
                </a:spcBef>
                <a:spcAft>
                  <a:spcPts val="0"/>
                </a:spcAft>
                <a:buClr>
                  <a:schemeClr val="dk1"/>
                </a:buClr>
                <a:buSzPts val="1100"/>
                <a:buFont typeface="Arial"/>
                <a:buNone/>
              </a:pPr>
              <a:r>
                <a:rPr lang="en-GB" sz="800">
                  <a:solidFill>
                    <a:srgbClr val="171616"/>
                  </a:solidFill>
                  <a:latin typeface="Inter"/>
                  <a:ea typeface="Inter"/>
                  <a:cs typeface="Inter"/>
                  <a:sym typeface="Inter"/>
                </a:rPr>
                <a:t>- Background information slides completed</a:t>
              </a:r>
              <a:endParaRPr sz="800">
                <a:solidFill>
                  <a:srgbClr val="171616"/>
                </a:solidFill>
                <a:latin typeface="Inter"/>
                <a:ea typeface="Inter"/>
                <a:cs typeface="Inter"/>
                <a:sym typeface="Inter"/>
              </a:endParaRPr>
            </a:p>
            <a:p>
              <a:pPr marL="0" lvl="0" indent="0" algn="ctr" rtl="0">
                <a:lnSpc>
                  <a:spcPct val="120000"/>
                </a:lnSpc>
                <a:spcBef>
                  <a:spcPts val="0"/>
                </a:spcBef>
                <a:spcAft>
                  <a:spcPts val="0"/>
                </a:spcAft>
                <a:buSzPts val="1100"/>
                <a:buNone/>
              </a:pPr>
              <a:r>
                <a:rPr lang="en-GB" sz="800">
                  <a:solidFill>
                    <a:srgbClr val="171616"/>
                  </a:solidFill>
                  <a:latin typeface="Inter"/>
                  <a:ea typeface="Inter"/>
                  <a:cs typeface="Inter"/>
                  <a:sym typeface="Inter"/>
                </a:rPr>
                <a:t>- Advertising regression model complete with lags, seasonality, and segmentation</a:t>
              </a:r>
              <a:endParaRPr sz="800">
                <a:solidFill>
                  <a:srgbClr val="171616"/>
                </a:solidFill>
                <a:latin typeface="Inter"/>
                <a:ea typeface="Inter"/>
                <a:cs typeface="Inter"/>
                <a:sym typeface="Inter"/>
              </a:endParaRPr>
            </a:p>
            <a:p>
              <a:pPr marL="0" lvl="0" indent="0" algn="ctr" rtl="0">
                <a:lnSpc>
                  <a:spcPct val="120000"/>
                </a:lnSpc>
                <a:spcBef>
                  <a:spcPts val="0"/>
                </a:spcBef>
                <a:spcAft>
                  <a:spcPts val="0"/>
                </a:spcAft>
                <a:buClr>
                  <a:schemeClr val="dk1"/>
                </a:buClr>
                <a:buSzPts val="1100"/>
                <a:buFont typeface="Arial"/>
                <a:buNone/>
              </a:pPr>
              <a:r>
                <a:rPr lang="en-GB" sz="800">
                  <a:solidFill>
                    <a:srgbClr val="171616"/>
                  </a:solidFill>
                  <a:latin typeface="Inter"/>
                  <a:ea typeface="Inter"/>
                  <a:cs typeface="Inter"/>
                  <a:sym typeface="Inter"/>
                </a:rPr>
                <a:t>- COVID-19 Impact Random forest model complete across all segments</a:t>
              </a:r>
              <a:endParaRPr sz="800">
                <a:solidFill>
                  <a:srgbClr val="171616"/>
                </a:solidFill>
                <a:latin typeface="Inter"/>
                <a:ea typeface="Inter"/>
                <a:cs typeface="Inter"/>
                <a:sym typeface="Inter"/>
              </a:endParaRPr>
            </a:p>
            <a:p>
              <a:pPr marL="0" lvl="0" indent="0" algn="ctr" rtl="0">
                <a:lnSpc>
                  <a:spcPct val="120000"/>
                </a:lnSpc>
                <a:spcBef>
                  <a:spcPts val="0"/>
                </a:spcBef>
                <a:spcAft>
                  <a:spcPts val="0"/>
                </a:spcAft>
                <a:buClr>
                  <a:schemeClr val="dk1"/>
                </a:buClr>
                <a:buSzPts val="1100"/>
                <a:buFont typeface="Arial"/>
                <a:buNone/>
              </a:pPr>
              <a:r>
                <a:rPr lang="en-GB" sz="800">
                  <a:solidFill>
                    <a:srgbClr val="171616"/>
                  </a:solidFill>
                  <a:latin typeface="Inter"/>
                  <a:ea typeface="Inter"/>
                  <a:cs typeface="Inter"/>
                  <a:sym typeface="Inter"/>
                </a:rPr>
                <a:t>- Visualizations developed for model output</a:t>
              </a:r>
              <a:endParaRPr sz="800">
                <a:solidFill>
                  <a:srgbClr val="171616"/>
                </a:solidFill>
                <a:latin typeface="Inter"/>
                <a:ea typeface="Inter"/>
                <a:cs typeface="Inter"/>
                <a:sym typeface="Inter"/>
              </a:endParaRPr>
            </a:p>
          </p:txBody>
        </p:sp>
      </p:grpSp>
      <p:grpSp>
        <p:nvGrpSpPr>
          <p:cNvPr id="708" name="Google Shape;708;p44"/>
          <p:cNvGrpSpPr/>
          <p:nvPr/>
        </p:nvGrpSpPr>
        <p:grpSpPr>
          <a:xfrm>
            <a:off x="6540326" y="3154725"/>
            <a:ext cx="2224125" cy="1309681"/>
            <a:chOff x="653815" y="3028225"/>
            <a:chExt cx="2965500" cy="1746242"/>
          </a:xfrm>
        </p:grpSpPr>
        <p:sp>
          <p:nvSpPr>
            <p:cNvPr id="709" name="Google Shape;709;p44"/>
            <p:cNvSpPr txBox="1"/>
            <p:nvPr/>
          </p:nvSpPr>
          <p:spPr>
            <a:xfrm>
              <a:off x="1470981" y="3028225"/>
              <a:ext cx="1347600" cy="3795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GB">
                  <a:solidFill>
                    <a:srgbClr val="171616"/>
                  </a:solidFill>
                  <a:latin typeface="Inter ExtraBold"/>
                  <a:ea typeface="Inter ExtraBold"/>
                  <a:cs typeface="Inter ExtraBold"/>
                  <a:sym typeface="Inter ExtraBold"/>
                </a:rPr>
                <a:t>Week 6</a:t>
              </a:r>
              <a:endParaRPr sz="800">
                <a:solidFill>
                  <a:srgbClr val="171616"/>
                </a:solidFill>
                <a:latin typeface="Inter ExtraBold"/>
                <a:ea typeface="Inter ExtraBold"/>
                <a:cs typeface="Inter ExtraBold"/>
                <a:sym typeface="Inter ExtraBold"/>
              </a:endParaRPr>
            </a:p>
          </p:txBody>
        </p:sp>
        <p:sp>
          <p:nvSpPr>
            <p:cNvPr id="710" name="Google Shape;710;p44"/>
            <p:cNvSpPr txBox="1"/>
            <p:nvPr/>
          </p:nvSpPr>
          <p:spPr>
            <a:xfrm>
              <a:off x="653815" y="3335967"/>
              <a:ext cx="2965500" cy="1438500"/>
            </a:xfrm>
            <a:prstGeom prst="rect">
              <a:avLst/>
            </a:prstGeom>
            <a:noFill/>
            <a:ln>
              <a:noFill/>
            </a:ln>
          </p:spPr>
          <p:txBody>
            <a:bodyPr spcFirstLastPara="1" wrap="square" lIns="68575" tIns="34275" rIns="68575" bIns="34275" anchor="t" anchorCtr="0">
              <a:spAutoFit/>
            </a:bodyPr>
            <a:lstStyle/>
            <a:p>
              <a:pPr marL="0" lvl="0" indent="0" algn="ctr" rtl="0">
                <a:lnSpc>
                  <a:spcPct val="120000"/>
                </a:lnSpc>
                <a:spcBef>
                  <a:spcPts val="0"/>
                </a:spcBef>
                <a:spcAft>
                  <a:spcPts val="0"/>
                </a:spcAft>
                <a:buClr>
                  <a:schemeClr val="dk1"/>
                </a:buClr>
                <a:buFont typeface="Arial"/>
                <a:buNone/>
              </a:pPr>
              <a:r>
                <a:rPr lang="en-GB" sz="800">
                  <a:solidFill>
                    <a:srgbClr val="171616"/>
                  </a:solidFill>
                  <a:latin typeface="Inter"/>
                  <a:ea typeface="Inter"/>
                  <a:cs typeface="Inter"/>
                  <a:sym typeface="Inter"/>
                </a:rPr>
                <a:t>Week 6 focused on finalizing the presentation and appendix</a:t>
              </a:r>
              <a:endParaRPr sz="800">
                <a:solidFill>
                  <a:srgbClr val="171616"/>
                </a:solidFill>
                <a:latin typeface="Inter"/>
                <a:ea typeface="Inter"/>
                <a:cs typeface="Inter"/>
                <a:sym typeface="Inter"/>
              </a:endParaRPr>
            </a:p>
            <a:p>
              <a:pPr marL="0" lvl="0" indent="0" algn="ctr" rtl="0">
                <a:lnSpc>
                  <a:spcPct val="120000"/>
                </a:lnSpc>
                <a:spcBef>
                  <a:spcPts val="0"/>
                </a:spcBef>
                <a:spcAft>
                  <a:spcPts val="0"/>
                </a:spcAft>
                <a:buClr>
                  <a:schemeClr val="dk1"/>
                </a:buClr>
                <a:buFont typeface="Arial"/>
                <a:buNone/>
              </a:pPr>
              <a:endParaRPr sz="800" b="1" u="sng">
                <a:solidFill>
                  <a:srgbClr val="171616"/>
                </a:solidFill>
                <a:latin typeface="Inter"/>
                <a:ea typeface="Inter"/>
                <a:cs typeface="Inter"/>
                <a:sym typeface="Inter"/>
              </a:endParaRPr>
            </a:p>
            <a:p>
              <a:pPr marL="0" lvl="0" indent="0" algn="ctr" rtl="0">
                <a:lnSpc>
                  <a:spcPct val="120000"/>
                </a:lnSpc>
                <a:spcBef>
                  <a:spcPts val="0"/>
                </a:spcBef>
                <a:spcAft>
                  <a:spcPts val="0"/>
                </a:spcAft>
                <a:buClr>
                  <a:schemeClr val="dk1"/>
                </a:buClr>
                <a:buFont typeface="Arial"/>
                <a:buNone/>
              </a:pPr>
              <a:r>
                <a:rPr lang="en-GB" sz="800" b="1" u="sng">
                  <a:solidFill>
                    <a:srgbClr val="171616"/>
                  </a:solidFill>
                  <a:latin typeface="Inter"/>
                  <a:ea typeface="Inter"/>
                  <a:cs typeface="Inter"/>
                  <a:sym typeface="Inter"/>
                </a:rPr>
                <a:t>Key Achievements</a:t>
              </a:r>
              <a:endParaRPr sz="800" b="1">
                <a:solidFill>
                  <a:srgbClr val="171616"/>
                </a:solidFill>
                <a:latin typeface="Inter"/>
                <a:ea typeface="Inter"/>
                <a:cs typeface="Inter"/>
                <a:sym typeface="Inter"/>
              </a:endParaRPr>
            </a:p>
            <a:p>
              <a:pPr marL="0" lvl="0" indent="0" algn="ctr" rtl="0">
                <a:lnSpc>
                  <a:spcPct val="120000"/>
                </a:lnSpc>
                <a:spcBef>
                  <a:spcPts val="0"/>
                </a:spcBef>
                <a:spcAft>
                  <a:spcPts val="0"/>
                </a:spcAft>
                <a:buClr>
                  <a:schemeClr val="dk1"/>
                </a:buClr>
                <a:buSzPts val="1100"/>
                <a:buFont typeface="Arial"/>
                <a:buNone/>
              </a:pPr>
              <a:r>
                <a:rPr lang="en-GB" sz="800">
                  <a:solidFill>
                    <a:srgbClr val="171616"/>
                  </a:solidFill>
                  <a:latin typeface="Inter"/>
                  <a:ea typeface="Inter"/>
                  <a:cs typeface="Inter"/>
                  <a:sym typeface="Inter"/>
                </a:rPr>
                <a:t>- Core recommendations decided</a:t>
              </a:r>
              <a:endParaRPr sz="800">
                <a:solidFill>
                  <a:srgbClr val="171616"/>
                </a:solidFill>
                <a:latin typeface="Inter"/>
                <a:ea typeface="Inter"/>
                <a:cs typeface="Inter"/>
                <a:sym typeface="Inter"/>
              </a:endParaRPr>
            </a:p>
            <a:p>
              <a:pPr marL="0" lvl="0" indent="0" algn="ctr" rtl="0">
                <a:lnSpc>
                  <a:spcPct val="120000"/>
                </a:lnSpc>
                <a:spcBef>
                  <a:spcPts val="0"/>
                </a:spcBef>
                <a:spcAft>
                  <a:spcPts val="0"/>
                </a:spcAft>
                <a:buClr>
                  <a:schemeClr val="dk1"/>
                </a:buClr>
                <a:buSzPts val="1100"/>
                <a:buFont typeface="Arial"/>
                <a:buNone/>
              </a:pPr>
              <a:r>
                <a:rPr lang="en-GB" sz="800">
                  <a:solidFill>
                    <a:srgbClr val="171616"/>
                  </a:solidFill>
                  <a:latin typeface="Inter"/>
                  <a:ea typeface="Inter"/>
                  <a:cs typeface="Inter"/>
                  <a:sym typeface="Inter"/>
                </a:rPr>
                <a:t>- Presentation finalized</a:t>
              </a:r>
              <a:endParaRPr sz="800">
                <a:solidFill>
                  <a:srgbClr val="171616"/>
                </a:solidFill>
                <a:latin typeface="Inter"/>
                <a:ea typeface="Inter"/>
                <a:cs typeface="Inter"/>
                <a:sym typeface="Inter"/>
              </a:endParaRPr>
            </a:p>
            <a:p>
              <a:pPr marL="0" lvl="0" indent="0" algn="ctr" rtl="0">
                <a:lnSpc>
                  <a:spcPct val="120000"/>
                </a:lnSpc>
                <a:spcBef>
                  <a:spcPts val="0"/>
                </a:spcBef>
                <a:spcAft>
                  <a:spcPts val="0"/>
                </a:spcAft>
                <a:buClr>
                  <a:schemeClr val="dk1"/>
                </a:buClr>
                <a:buSzPts val="1100"/>
                <a:buFont typeface="Arial"/>
                <a:buNone/>
              </a:pPr>
              <a:r>
                <a:rPr lang="en-GB" sz="800">
                  <a:solidFill>
                    <a:srgbClr val="171616"/>
                  </a:solidFill>
                  <a:latin typeface="Inter"/>
                  <a:ea typeface="Inter"/>
                  <a:cs typeface="Inter"/>
                  <a:sym typeface="Inter"/>
                </a:rPr>
                <a:t>- Appendix completed with supplements</a:t>
              </a:r>
              <a:endParaRPr sz="800">
                <a:solidFill>
                  <a:srgbClr val="171616"/>
                </a:solidFill>
                <a:latin typeface="Inter"/>
                <a:ea typeface="Inter"/>
                <a:cs typeface="Inter"/>
                <a:sym typeface="Inter"/>
              </a:endParaRPr>
            </a:p>
          </p:txBody>
        </p:sp>
      </p:grpSp>
      <p:sp>
        <p:nvSpPr>
          <p:cNvPr id="711" name="Google Shape;711;p44"/>
          <p:cNvSpPr txBox="1">
            <a:spLocks noGrp="1"/>
          </p:cNvSpPr>
          <p:nvPr>
            <p:ph type="sldNum" idx="12"/>
          </p:nvPr>
        </p:nvSpPr>
        <p:spPr>
          <a:xfrm>
            <a:off x="8552009" y="4690376"/>
            <a:ext cx="548700" cy="393600"/>
          </a:xfrm>
          <a:prstGeom prst="rect">
            <a:avLst/>
          </a:prstGeom>
        </p:spPr>
        <p:txBody>
          <a:bodyPr spcFirstLastPara="1" wrap="square" lIns="68575" tIns="34275" rIns="68575" bIns="34275" anchor="b" anchorCtr="0">
            <a:noAutofit/>
          </a:bodyPr>
          <a:lstStyle/>
          <a:p>
            <a:pPr marL="0" lvl="0" indent="0" algn="r" rtl="0">
              <a:spcBef>
                <a:spcPts val="0"/>
              </a:spcBef>
              <a:spcAft>
                <a:spcPts val="0"/>
              </a:spcAft>
              <a:buNone/>
            </a:pPr>
            <a:fld id="{00000000-1234-1234-1234-123412341234}" type="slidenum">
              <a:rPr lang="en-GB" sz="1100">
                <a:latin typeface="Inter"/>
                <a:ea typeface="Inter"/>
                <a:cs typeface="Inter"/>
                <a:sym typeface="Inter"/>
              </a:rPr>
              <a:t>20</a:t>
            </a:fld>
            <a:endParaRPr sz="1100">
              <a:latin typeface="Inter"/>
              <a:ea typeface="Inter"/>
              <a:cs typeface="Inter"/>
              <a:sym typeface="Inter"/>
            </a:endParaRPr>
          </a:p>
        </p:txBody>
      </p:sp>
      <p:grpSp>
        <p:nvGrpSpPr>
          <p:cNvPr id="712" name="Google Shape;712;p44"/>
          <p:cNvGrpSpPr/>
          <p:nvPr/>
        </p:nvGrpSpPr>
        <p:grpSpPr>
          <a:xfrm>
            <a:off x="251494" y="98350"/>
            <a:ext cx="8430691" cy="626600"/>
            <a:chOff x="251500" y="98350"/>
            <a:chExt cx="8455212" cy="626600"/>
          </a:xfrm>
        </p:grpSpPr>
        <p:sp>
          <p:nvSpPr>
            <p:cNvPr id="713" name="Google Shape;713;p44"/>
            <p:cNvSpPr txBox="1"/>
            <p:nvPr/>
          </p:nvSpPr>
          <p:spPr>
            <a:xfrm>
              <a:off x="251500" y="98350"/>
              <a:ext cx="838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latin typeface="Inter"/>
                  <a:ea typeface="Inter"/>
                  <a:cs typeface="Inter"/>
                  <a:sym typeface="Inter"/>
                </a:rPr>
                <a:t>Overview of Our Approach and Timeline</a:t>
              </a:r>
              <a:endParaRPr b="1">
                <a:latin typeface="Inter"/>
                <a:ea typeface="Inter"/>
                <a:cs typeface="Inter"/>
                <a:sym typeface="Inter"/>
              </a:endParaRPr>
            </a:p>
          </p:txBody>
        </p:sp>
        <p:sp>
          <p:nvSpPr>
            <p:cNvPr id="714" name="Google Shape;714;p44"/>
            <p:cNvSpPr txBox="1"/>
            <p:nvPr/>
          </p:nvSpPr>
          <p:spPr>
            <a:xfrm>
              <a:off x="251512" y="355650"/>
              <a:ext cx="845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Inter"/>
                  <a:ea typeface="Inter"/>
                  <a:cs typeface="Inter"/>
                  <a:sym typeface="Inter"/>
                </a:rPr>
                <a:t>We engaged in a structured approach to understand the problem, derive a solution, and execute our plan</a:t>
              </a:r>
              <a:endParaRPr sz="1200">
                <a:latin typeface="Inter"/>
                <a:ea typeface="Inter"/>
                <a:cs typeface="Inter"/>
                <a:sym typeface="Inter"/>
              </a:endParaRPr>
            </a:p>
          </p:txBody>
        </p:sp>
        <p:cxnSp>
          <p:nvCxnSpPr>
            <p:cNvPr id="715" name="Google Shape;715;p44"/>
            <p:cNvCxnSpPr/>
            <p:nvPr/>
          </p:nvCxnSpPr>
          <p:spPr>
            <a:xfrm>
              <a:off x="337000" y="700275"/>
              <a:ext cx="8369700" cy="0"/>
            </a:xfrm>
            <a:prstGeom prst="straightConnector1">
              <a:avLst/>
            </a:prstGeom>
            <a:noFill/>
            <a:ln w="9525" cap="flat" cmpd="sng">
              <a:solidFill>
                <a:schemeClr val="dk2"/>
              </a:solidFill>
              <a:prstDash val="solid"/>
              <a:round/>
              <a:headEnd type="none" w="med" len="med"/>
              <a:tailEnd type="none" w="med" len="med"/>
            </a:ln>
          </p:spPr>
        </p:cxnSp>
      </p:grpSp>
      <p:pic>
        <p:nvPicPr>
          <p:cNvPr id="716" name="Google Shape;716;p44"/>
          <p:cNvPicPr preferRelativeResize="0"/>
          <p:nvPr/>
        </p:nvPicPr>
        <p:blipFill rotWithShape="1">
          <a:blip r:embed="rId3">
            <a:alphaModFix/>
          </a:blip>
          <a:srcRect/>
          <a:stretch/>
        </p:blipFill>
        <p:spPr>
          <a:xfrm>
            <a:off x="61550" y="4809125"/>
            <a:ext cx="316225" cy="27645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45"/>
          <p:cNvSpPr/>
          <p:nvPr/>
        </p:nvSpPr>
        <p:spPr>
          <a:xfrm>
            <a:off x="6346500" y="0"/>
            <a:ext cx="2797500" cy="5143500"/>
          </a:xfrm>
          <a:prstGeom prst="rect">
            <a:avLst/>
          </a:prstGeom>
          <a:solidFill>
            <a:srgbClr val="E5010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722" name="Google Shape;722;p45"/>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b" anchorCtr="0">
            <a:noAutofit/>
          </a:bodyPr>
          <a:lstStyle/>
          <a:p>
            <a:pPr marL="0" lvl="0" indent="0" algn="r" rtl="0">
              <a:spcBef>
                <a:spcPts val="0"/>
              </a:spcBef>
              <a:spcAft>
                <a:spcPts val="0"/>
              </a:spcAft>
              <a:buNone/>
            </a:pPr>
            <a:fld id="{00000000-1234-1234-1234-123412341234}" type="slidenum">
              <a:rPr lang="en-GB" sz="1100">
                <a:solidFill>
                  <a:schemeClr val="lt1"/>
                </a:solidFill>
                <a:latin typeface="Inter"/>
                <a:ea typeface="Inter"/>
                <a:cs typeface="Inter"/>
                <a:sym typeface="Inter"/>
              </a:rPr>
              <a:t>21</a:t>
            </a:fld>
            <a:endParaRPr sz="1100">
              <a:solidFill>
                <a:schemeClr val="lt1"/>
              </a:solidFill>
              <a:latin typeface="Inter"/>
              <a:ea typeface="Inter"/>
              <a:cs typeface="Inter"/>
              <a:sym typeface="Inter"/>
            </a:endParaRPr>
          </a:p>
        </p:txBody>
      </p:sp>
      <p:grpSp>
        <p:nvGrpSpPr>
          <p:cNvPr id="723" name="Google Shape;723;p45"/>
          <p:cNvGrpSpPr/>
          <p:nvPr/>
        </p:nvGrpSpPr>
        <p:grpSpPr>
          <a:xfrm>
            <a:off x="251494" y="98350"/>
            <a:ext cx="6019257" cy="811400"/>
            <a:chOff x="251482" y="98350"/>
            <a:chExt cx="8455200" cy="811400"/>
          </a:xfrm>
        </p:grpSpPr>
        <p:sp>
          <p:nvSpPr>
            <p:cNvPr id="724" name="Google Shape;724;p45"/>
            <p:cNvSpPr txBox="1"/>
            <p:nvPr/>
          </p:nvSpPr>
          <p:spPr>
            <a:xfrm>
              <a:off x="251500" y="98350"/>
              <a:ext cx="838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latin typeface="Inter"/>
                  <a:ea typeface="Inter"/>
                  <a:cs typeface="Inter"/>
                  <a:sym typeface="Inter"/>
                </a:rPr>
                <a:t>Understand High Level Data Trends</a:t>
              </a:r>
              <a:endParaRPr b="1">
                <a:latin typeface="Inter"/>
                <a:ea typeface="Inter"/>
                <a:cs typeface="Inter"/>
                <a:sym typeface="Inter"/>
              </a:endParaRPr>
            </a:p>
          </p:txBody>
        </p:sp>
        <p:sp>
          <p:nvSpPr>
            <p:cNvPr id="725" name="Google Shape;725;p45"/>
            <p:cNvSpPr txBox="1"/>
            <p:nvPr/>
          </p:nvSpPr>
          <p:spPr>
            <a:xfrm>
              <a:off x="251482" y="355650"/>
              <a:ext cx="8455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Inter"/>
                  <a:ea typeface="Inter"/>
                  <a:cs typeface="Inter"/>
                  <a:sym typeface="Inter"/>
                </a:rPr>
                <a:t>We plotted the original data set to observe overall trends of Guest Count and Total Sale Amount with respect to time</a:t>
              </a:r>
              <a:endParaRPr sz="1200">
                <a:latin typeface="Inter"/>
                <a:ea typeface="Inter"/>
                <a:cs typeface="Inter"/>
                <a:sym typeface="Inter"/>
              </a:endParaRPr>
            </a:p>
          </p:txBody>
        </p:sp>
        <p:cxnSp>
          <p:nvCxnSpPr>
            <p:cNvPr id="726" name="Google Shape;726;p45"/>
            <p:cNvCxnSpPr/>
            <p:nvPr/>
          </p:nvCxnSpPr>
          <p:spPr>
            <a:xfrm>
              <a:off x="261234" y="907200"/>
              <a:ext cx="8369700" cy="0"/>
            </a:xfrm>
            <a:prstGeom prst="straightConnector1">
              <a:avLst/>
            </a:prstGeom>
            <a:noFill/>
            <a:ln w="9525" cap="flat" cmpd="sng">
              <a:solidFill>
                <a:schemeClr val="dk2"/>
              </a:solidFill>
              <a:prstDash val="solid"/>
              <a:round/>
              <a:headEnd type="none" w="med" len="med"/>
              <a:tailEnd type="none" w="med" len="med"/>
            </a:ln>
          </p:spPr>
        </p:cxnSp>
      </p:grpSp>
      <p:grpSp>
        <p:nvGrpSpPr>
          <p:cNvPr id="727" name="Google Shape;727;p45"/>
          <p:cNvGrpSpPr/>
          <p:nvPr/>
        </p:nvGrpSpPr>
        <p:grpSpPr>
          <a:xfrm>
            <a:off x="6346525" y="1667175"/>
            <a:ext cx="2659452" cy="990975"/>
            <a:chOff x="5231933" y="1618820"/>
            <a:chExt cx="4869900" cy="1321300"/>
          </a:xfrm>
        </p:grpSpPr>
        <p:sp>
          <p:nvSpPr>
            <p:cNvPr id="728" name="Google Shape;728;p45"/>
            <p:cNvSpPr txBox="1"/>
            <p:nvPr/>
          </p:nvSpPr>
          <p:spPr>
            <a:xfrm>
              <a:off x="5232094" y="1618820"/>
              <a:ext cx="4661100" cy="338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200">
                  <a:solidFill>
                    <a:schemeClr val="lt1"/>
                  </a:solidFill>
                  <a:latin typeface="Inter ExtraBold"/>
                  <a:ea typeface="Inter ExtraBold"/>
                  <a:cs typeface="Inter ExtraBold"/>
                  <a:sym typeface="Inter ExtraBold"/>
                </a:rPr>
                <a:t>Observation: Total Sale Amount</a:t>
              </a:r>
              <a:endParaRPr sz="500">
                <a:solidFill>
                  <a:schemeClr val="lt1"/>
                </a:solidFill>
                <a:latin typeface="Inter ExtraBold"/>
                <a:ea typeface="Inter ExtraBold"/>
                <a:cs typeface="Inter ExtraBold"/>
                <a:sym typeface="Inter ExtraBold"/>
              </a:endParaRPr>
            </a:p>
          </p:txBody>
        </p:sp>
        <p:sp>
          <p:nvSpPr>
            <p:cNvPr id="729" name="Google Shape;729;p45"/>
            <p:cNvSpPr txBox="1"/>
            <p:nvPr/>
          </p:nvSpPr>
          <p:spPr>
            <a:xfrm>
              <a:off x="5231933" y="1951020"/>
              <a:ext cx="4869900" cy="989100"/>
            </a:xfrm>
            <a:prstGeom prst="rect">
              <a:avLst/>
            </a:prstGeom>
            <a:noFill/>
            <a:ln>
              <a:noFill/>
            </a:ln>
          </p:spPr>
          <p:txBody>
            <a:bodyPr spcFirstLastPara="1" wrap="square" lIns="68575" tIns="34275" rIns="68575" bIns="34275" anchor="t" anchorCtr="0">
              <a:spAutoFit/>
            </a:bodyPr>
            <a:lstStyle/>
            <a:p>
              <a:pPr marL="0" marR="0" lvl="0" indent="0" algn="l" rtl="0">
                <a:lnSpc>
                  <a:spcPct val="120000"/>
                </a:lnSpc>
                <a:spcBef>
                  <a:spcPts val="0"/>
                </a:spcBef>
                <a:spcAft>
                  <a:spcPts val="0"/>
                </a:spcAft>
                <a:buNone/>
              </a:pPr>
              <a:r>
                <a:rPr lang="en-GB" sz="950">
                  <a:solidFill>
                    <a:schemeClr val="lt1"/>
                  </a:solidFill>
                  <a:latin typeface="Inter"/>
                  <a:ea typeface="Inter"/>
                  <a:cs typeface="Inter"/>
                  <a:sym typeface="Inter"/>
                </a:rPr>
                <a:t>Median Pre-COVID: ~60,000,000</a:t>
              </a:r>
              <a:endParaRPr sz="950">
                <a:solidFill>
                  <a:schemeClr val="lt1"/>
                </a:solidFill>
                <a:latin typeface="Inter"/>
                <a:ea typeface="Inter"/>
                <a:cs typeface="Inter"/>
                <a:sym typeface="Inter"/>
              </a:endParaRPr>
            </a:p>
            <a:p>
              <a:pPr marL="0" marR="0" lvl="0" indent="0" algn="l" rtl="0">
                <a:lnSpc>
                  <a:spcPct val="120000"/>
                </a:lnSpc>
                <a:spcBef>
                  <a:spcPts val="0"/>
                </a:spcBef>
                <a:spcAft>
                  <a:spcPts val="0"/>
                </a:spcAft>
                <a:buNone/>
              </a:pPr>
              <a:r>
                <a:rPr lang="en-GB" sz="950">
                  <a:solidFill>
                    <a:schemeClr val="lt1"/>
                  </a:solidFill>
                  <a:latin typeface="Inter"/>
                  <a:ea typeface="Inter"/>
                  <a:cs typeface="Inter"/>
                  <a:sym typeface="Inter"/>
                </a:rPr>
                <a:t>Median Post-COVID: ~60,500,000</a:t>
              </a:r>
              <a:endParaRPr sz="950">
                <a:solidFill>
                  <a:schemeClr val="lt1"/>
                </a:solidFill>
                <a:latin typeface="Inter"/>
                <a:ea typeface="Inter"/>
                <a:cs typeface="Inter"/>
                <a:sym typeface="Inter"/>
              </a:endParaRPr>
            </a:p>
            <a:p>
              <a:pPr marL="0" marR="0" lvl="0" indent="0" algn="l" rtl="0">
                <a:lnSpc>
                  <a:spcPct val="120000"/>
                </a:lnSpc>
                <a:spcBef>
                  <a:spcPts val="0"/>
                </a:spcBef>
                <a:spcAft>
                  <a:spcPts val="0"/>
                </a:spcAft>
                <a:buNone/>
              </a:pPr>
              <a:r>
                <a:rPr lang="en-GB" sz="950">
                  <a:solidFill>
                    <a:schemeClr val="lt1"/>
                  </a:solidFill>
                  <a:latin typeface="Inter"/>
                  <a:ea typeface="Inter"/>
                  <a:cs typeface="Inter"/>
                  <a:sym typeface="Inter"/>
                </a:rPr>
                <a:t>Approximately 8% increase in total sale amount.</a:t>
              </a:r>
              <a:endParaRPr sz="950">
                <a:solidFill>
                  <a:schemeClr val="lt1"/>
                </a:solidFill>
                <a:latin typeface="Inter"/>
                <a:ea typeface="Inter"/>
                <a:cs typeface="Inter"/>
                <a:sym typeface="Inter"/>
              </a:endParaRPr>
            </a:p>
          </p:txBody>
        </p:sp>
      </p:grpSp>
      <p:grpSp>
        <p:nvGrpSpPr>
          <p:cNvPr id="730" name="Google Shape;730;p45"/>
          <p:cNvGrpSpPr/>
          <p:nvPr/>
        </p:nvGrpSpPr>
        <p:grpSpPr>
          <a:xfrm>
            <a:off x="6346500" y="483636"/>
            <a:ext cx="2545583" cy="1009166"/>
            <a:chOff x="5298695" y="1831287"/>
            <a:chExt cx="4494320" cy="1345554"/>
          </a:xfrm>
        </p:grpSpPr>
        <p:sp>
          <p:nvSpPr>
            <p:cNvPr id="731" name="Google Shape;731;p45"/>
            <p:cNvSpPr txBox="1"/>
            <p:nvPr/>
          </p:nvSpPr>
          <p:spPr>
            <a:xfrm>
              <a:off x="5298715" y="1831287"/>
              <a:ext cx="4494300" cy="359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300">
                  <a:solidFill>
                    <a:schemeClr val="lt1"/>
                  </a:solidFill>
                  <a:latin typeface="Inter ExtraBold"/>
                  <a:ea typeface="Inter ExtraBold"/>
                  <a:cs typeface="Inter ExtraBold"/>
                  <a:sym typeface="Inter ExtraBold"/>
                </a:rPr>
                <a:t>Observation: </a:t>
              </a:r>
              <a:r>
                <a:rPr lang="en-GB" sz="1200">
                  <a:solidFill>
                    <a:schemeClr val="lt1"/>
                  </a:solidFill>
                  <a:latin typeface="Inter ExtraBold"/>
                  <a:ea typeface="Inter ExtraBold"/>
                  <a:cs typeface="Inter ExtraBold"/>
                  <a:sym typeface="Inter ExtraBold"/>
                </a:rPr>
                <a:t>Guest Count</a:t>
              </a:r>
              <a:endParaRPr sz="500">
                <a:solidFill>
                  <a:schemeClr val="lt1"/>
                </a:solidFill>
                <a:latin typeface="Inter ExtraBold"/>
                <a:ea typeface="Inter ExtraBold"/>
                <a:cs typeface="Inter ExtraBold"/>
                <a:sym typeface="Inter ExtraBold"/>
              </a:endParaRPr>
            </a:p>
          </p:txBody>
        </p:sp>
        <p:sp>
          <p:nvSpPr>
            <p:cNvPr id="732" name="Google Shape;732;p45"/>
            <p:cNvSpPr txBox="1"/>
            <p:nvPr/>
          </p:nvSpPr>
          <p:spPr>
            <a:xfrm>
              <a:off x="5298695" y="2187741"/>
              <a:ext cx="4494300" cy="989100"/>
            </a:xfrm>
            <a:prstGeom prst="rect">
              <a:avLst/>
            </a:prstGeom>
            <a:noFill/>
            <a:ln>
              <a:noFill/>
            </a:ln>
          </p:spPr>
          <p:txBody>
            <a:bodyPr spcFirstLastPara="1" wrap="square" lIns="68575" tIns="34275" rIns="68575" bIns="34275" anchor="t" anchorCtr="0">
              <a:spAutoFit/>
            </a:bodyPr>
            <a:lstStyle/>
            <a:p>
              <a:pPr marL="0" marR="0" lvl="0" indent="0" algn="l" rtl="0">
                <a:lnSpc>
                  <a:spcPct val="120000"/>
                </a:lnSpc>
                <a:spcBef>
                  <a:spcPts val="0"/>
                </a:spcBef>
                <a:spcAft>
                  <a:spcPts val="0"/>
                </a:spcAft>
                <a:buNone/>
              </a:pPr>
              <a:r>
                <a:rPr lang="en-GB" sz="950">
                  <a:solidFill>
                    <a:schemeClr val="lt1"/>
                  </a:solidFill>
                  <a:latin typeface="Inter"/>
                  <a:ea typeface="Inter"/>
                  <a:cs typeface="Inter"/>
                  <a:sym typeface="Inter"/>
                </a:rPr>
                <a:t>Median Pre-COVID: ~8,750,000</a:t>
              </a:r>
              <a:endParaRPr sz="950">
                <a:solidFill>
                  <a:schemeClr val="lt1"/>
                </a:solidFill>
                <a:latin typeface="Inter"/>
                <a:ea typeface="Inter"/>
                <a:cs typeface="Inter"/>
                <a:sym typeface="Inter"/>
              </a:endParaRPr>
            </a:p>
            <a:p>
              <a:pPr marL="0" marR="0" lvl="0" indent="0" algn="l" rtl="0">
                <a:lnSpc>
                  <a:spcPct val="120000"/>
                </a:lnSpc>
                <a:spcBef>
                  <a:spcPts val="0"/>
                </a:spcBef>
                <a:spcAft>
                  <a:spcPts val="0"/>
                </a:spcAft>
                <a:buNone/>
              </a:pPr>
              <a:r>
                <a:rPr lang="en-GB" sz="950">
                  <a:solidFill>
                    <a:schemeClr val="lt1"/>
                  </a:solidFill>
                  <a:latin typeface="Inter"/>
                  <a:ea typeface="Inter"/>
                  <a:cs typeface="Inter"/>
                  <a:sym typeface="Inter"/>
                </a:rPr>
                <a:t>Median Post-COVID: ~7,500,000</a:t>
              </a:r>
              <a:endParaRPr sz="950">
                <a:solidFill>
                  <a:schemeClr val="lt1"/>
                </a:solidFill>
                <a:latin typeface="Inter"/>
                <a:ea typeface="Inter"/>
                <a:cs typeface="Inter"/>
                <a:sym typeface="Inter"/>
              </a:endParaRPr>
            </a:p>
            <a:p>
              <a:pPr marL="0" marR="0" lvl="0" indent="0" algn="l" rtl="0">
                <a:lnSpc>
                  <a:spcPct val="120000"/>
                </a:lnSpc>
                <a:spcBef>
                  <a:spcPts val="0"/>
                </a:spcBef>
                <a:spcAft>
                  <a:spcPts val="0"/>
                </a:spcAft>
                <a:buNone/>
              </a:pPr>
              <a:r>
                <a:rPr lang="en-GB" sz="950">
                  <a:solidFill>
                    <a:schemeClr val="lt1"/>
                  </a:solidFill>
                  <a:latin typeface="Inter"/>
                  <a:ea typeface="Inter"/>
                  <a:cs typeface="Inter"/>
                  <a:sym typeface="Inter"/>
                </a:rPr>
                <a:t>Approximately 15% decrease in guest count.</a:t>
              </a:r>
              <a:endParaRPr sz="950">
                <a:solidFill>
                  <a:schemeClr val="lt1"/>
                </a:solidFill>
                <a:latin typeface="Inter"/>
                <a:ea typeface="Inter"/>
                <a:cs typeface="Inter"/>
                <a:sym typeface="Inter"/>
              </a:endParaRPr>
            </a:p>
          </p:txBody>
        </p:sp>
      </p:grpSp>
      <p:cxnSp>
        <p:nvCxnSpPr>
          <p:cNvPr id="733" name="Google Shape;733;p45"/>
          <p:cNvCxnSpPr/>
          <p:nvPr/>
        </p:nvCxnSpPr>
        <p:spPr>
          <a:xfrm>
            <a:off x="6270775" y="1610875"/>
            <a:ext cx="2428800" cy="0"/>
          </a:xfrm>
          <a:prstGeom prst="straightConnector1">
            <a:avLst/>
          </a:prstGeom>
          <a:noFill/>
          <a:ln w="9525" cap="flat" cmpd="sng">
            <a:solidFill>
              <a:schemeClr val="lt1"/>
            </a:solidFill>
            <a:prstDash val="solid"/>
            <a:round/>
            <a:headEnd type="none" w="med" len="med"/>
            <a:tailEnd type="none" w="med" len="med"/>
          </a:ln>
        </p:spPr>
      </p:cxnSp>
      <p:cxnSp>
        <p:nvCxnSpPr>
          <p:cNvPr id="734" name="Google Shape;734;p45"/>
          <p:cNvCxnSpPr/>
          <p:nvPr/>
        </p:nvCxnSpPr>
        <p:spPr>
          <a:xfrm>
            <a:off x="6270775" y="2714450"/>
            <a:ext cx="2428800" cy="0"/>
          </a:xfrm>
          <a:prstGeom prst="straightConnector1">
            <a:avLst/>
          </a:prstGeom>
          <a:noFill/>
          <a:ln w="9525" cap="flat" cmpd="sng">
            <a:solidFill>
              <a:schemeClr val="lt1"/>
            </a:solidFill>
            <a:prstDash val="solid"/>
            <a:round/>
            <a:headEnd type="none" w="med" len="med"/>
            <a:tailEnd type="none" w="med" len="med"/>
          </a:ln>
        </p:spPr>
      </p:cxnSp>
      <p:sp>
        <p:nvSpPr>
          <p:cNvPr id="735" name="Google Shape;735;p45"/>
          <p:cNvSpPr txBox="1"/>
          <p:nvPr/>
        </p:nvSpPr>
        <p:spPr>
          <a:xfrm>
            <a:off x="817888" y="1492800"/>
            <a:ext cx="1877100" cy="253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GB" sz="1200">
                <a:solidFill>
                  <a:srgbClr val="171616"/>
                </a:solidFill>
                <a:latin typeface="Inter ExtraBold"/>
                <a:ea typeface="Inter ExtraBold"/>
                <a:cs typeface="Inter ExtraBold"/>
                <a:sym typeface="Inter ExtraBold"/>
              </a:rPr>
              <a:t>Guest Count</a:t>
            </a:r>
            <a:endParaRPr sz="600">
              <a:solidFill>
                <a:srgbClr val="171616"/>
              </a:solidFill>
              <a:latin typeface="Inter ExtraBold"/>
              <a:ea typeface="Inter ExtraBold"/>
              <a:cs typeface="Inter ExtraBold"/>
              <a:sym typeface="Inter ExtraBold"/>
            </a:endParaRPr>
          </a:p>
        </p:txBody>
      </p:sp>
      <p:sp>
        <p:nvSpPr>
          <p:cNvPr id="736" name="Google Shape;736;p45"/>
          <p:cNvSpPr txBox="1"/>
          <p:nvPr/>
        </p:nvSpPr>
        <p:spPr>
          <a:xfrm>
            <a:off x="3876925" y="1485150"/>
            <a:ext cx="1877100" cy="2538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GB" sz="1200">
                <a:solidFill>
                  <a:srgbClr val="171616"/>
                </a:solidFill>
                <a:latin typeface="Inter ExtraBold"/>
                <a:ea typeface="Inter ExtraBold"/>
                <a:cs typeface="Inter ExtraBold"/>
                <a:sym typeface="Inter ExtraBold"/>
              </a:rPr>
              <a:t>Total Sale Amount</a:t>
            </a:r>
            <a:endParaRPr sz="600">
              <a:solidFill>
                <a:srgbClr val="171616"/>
              </a:solidFill>
              <a:latin typeface="Inter ExtraBold"/>
              <a:ea typeface="Inter ExtraBold"/>
              <a:cs typeface="Inter ExtraBold"/>
              <a:sym typeface="Inter ExtraBold"/>
            </a:endParaRPr>
          </a:p>
        </p:txBody>
      </p:sp>
      <p:grpSp>
        <p:nvGrpSpPr>
          <p:cNvPr id="737" name="Google Shape;737;p45"/>
          <p:cNvGrpSpPr/>
          <p:nvPr/>
        </p:nvGrpSpPr>
        <p:grpSpPr>
          <a:xfrm>
            <a:off x="6346525" y="2832525"/>
            <a:ext cx="2659452" cy="2145900"/>
            <a:chOff x="5232048" y="2067220"/>
            <a:chExt cx="4869900" cy="2861200"/>
          </a:xfrm>
        </p:grpSpPr>
        <p:sp>
          <p:nvSpPr>
            <p:cNvPr id="738" name="Google Shape;738;p45"/>
            <p:cNvSpPr txBox="1"/>
            <p:nvPr/>
          </p:nvSpPr>
          <p:spPr>
            <a:xfrm>
              <a:off x="5232185" y="2067220"/>
              <a:ext cx="4661100" cy="338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200">
                  <a:solidFill>
                    <a:schemeClr val="lt1"/>
                  </a:solidFill>
                  <a:latin typeface="Inter ExtraBold"/>
                  <a:ea typeface="Inter ExtraBold"/>
                  <a:cs typeface="Inter ExtraBold"/>
                  <a:sym typeface="Inter ExtraBold"/>
                </a:rPr>
                <a:t>Takeaway</a:t>
              </a:r>
              <a:endParaRPr sz="500">
                <a:solidFill>
                  <a:schemeClr val="lt1"/>
                </a:solidFill>
                <a:latin typeface="Inter ExtraBold"/>
                <a:ea typeface="Inter ExtraBold"/>
                <a:cs typeface="Inter ExtraBold"/>
                <a:sym typeface="Inter ExtraBold"/>
              </a:endParaRPr>
            </a:p>
          </p:txBody>
        </p:sp>
        <p:sp>
          <p:nvSpPr>
            <p:cNvPr id="739" name="Google Shape;739;p45"/>
            <p:cNvSpPr txBox="1"/>
            <p:nvPr/>
          </p:nvSpPr>
          <p:spPr>
            <a:xfrm>
              <a:off x="5232048" y="2427320"/>
              <a:ext cx="4869900" cy="2501100"/>
            </a:xfrm>
            <a:prstGeom prst="rect">
              <a:avLst/>
            </a:prstGeom>
            <a:noFill/>
            <a:ln>
              <a:noFill/>
            </a:ln>
          </p:spPr>
          <p:txBody>
            <a:bodyPr spcFirstLastPara="1" wrap="square" lIns="68575" tIns="34275" rIns="68575" bIns="34275" anchor="t" anchorCtr="0">
              <a:spAutoFit/>
            </a:bodyPr>
            <a:lstStyle/>
            <a:p>
              <a:pPr marL="0" marR="0" lvl="0" indent="0" algn="l" rtl="0">
                <a:lnSpc>
                  <a:spcPct val="120000"/>
                </a:lnSpc>
                <a:spcBef>
                  <a:spcPts val="0"/>
                </a:spcBef>
                <a:spcAft>
                  <a:spcPts val="0"/>
                </a:spcAft>
                <a:buNone/>
              </a:pPr>
              <a:r>
                <a:rPr lang="en-GB" sz="950">
                  <a:solidFill>
                    <a:schemeClr val="lt1"/>
                  </a:solidFill>
                  <a:latin typeface="Inter"/>
                  <a:ea typeface="Inter"/>
                  <a:cs typeface="Inter"/>
                  <a:sym typeface="Inter"/>
                </a:rPr>
                <a:t>We observed a significant decline in both Guest Count and Total Sale Amount in March 2020.</a:t>
              </a:r>
              <a:endParaRPr sz="950">
                <a:solidFill>
                  <a:schemeClr val="lt1"/>
                </a:solidFill>
                <a:latin typeface="Inter"/>
                <a:ea typeface="Inter"/>
                <a:cs typeface="Inter"/>
                <a:sym typeface="Inter"/>
              </a:endParaRPr>
            </a:p>
            <a:p>
              <a:pPr marL="0" marR="0" lvl="0" indent="0" algn="l" rtl="0">
                <a:lnSpc>
                  <a:spcPct val="120000"/>
                </a:lnSpc>
                <a:spcBef>
                  <a:spcPts val="1000"/>
                </a:spcBef>
                <a:spcAft>
                  <a:spcPts val="0"/>
                </a:spcAft>
                <a:buNone/>
              </a:pPr>
              <a:r>
                <a:rPr lang="en-GB" sz="950">
                  <a:solidFill>
                    <a:schemeClr val="lt1"/>
                  </a:solidFill>
                  <a:latin typeface="Inter"/>
                  <a:ea typeface="Inter"/>
                  <a:cs typeface="Inter"/>
                  <a:sym typeface="Inter"/>
                </a:rPr>
                <a:t>Both Guest Count and Total Sale Amount follow  a consistent pattern in seasonality regardless of the pandemic. </a:t>
              </a:r>
              <a:endParaRPr sz="950">
                <a:solidFill>
                  <a:schemeClr val="lt1"/>
                </a:solidFill>
                <a:latin typeface="Inter"/>
                <a:ea typeface="Inter"/>
                <a:cs typeface="Inter"/>
                <a:sym typeface="Inter"/>
              </a:endParaRPr>
            </a:p>
            <a:p>
              <a:pPr marL="0" marR="0" lvl="0" indent="0" algn="l" rtl="0">
                <a:lnSpc>
                  <a:spcPct val="120000"/>
                </a:lnSpc>
                <a:spcBef>
                  <a:spcPts val="1000"/>
                </a:spcBef>
                <a:spcAft>
                  <a:spcPts val="1000"/>
                </a:spcAft>
                <a:buNone/>
              </a:pPr>
              <a:r>
                <a:rPr lang="en-GB" sz="950">
                  <a:solidFill>
                    <a:schemeClr val="lt1"/>
                  </a:solidFill>
                  <a:latin typeface="Inter"/>
                  <a:ea typeface="Inter"/>
                  <a:cs typeface="Inter"/>
                  <a:sym typeface="Inter"/>
                </a:rPr>
                <a:t>As to the effect of COVID-19, we noted a more significant change in Guest Count (-15%) than Total Sale Amount (+8%).</a:t>
              </a:r>
              <a:endParaRPr sz="950">
                <a:solidFill>
                  <a:schemeClr val="lt1"/>
                </a:solidFill>
                <a:latin typeface="Inter"/>
                <a:ea typeface="Inter"/>
                <a:cs typeface="Inter"/>
                <a:sym typeface="Inter"/>
              </a:endParaRPr>
            </a:p>
          </p:txBody>
        </p:sp>
      </p:grpSp>
      <p:pic>
        <p:nvPicPr>
          <p:cNvPr id="740" name="Google Shape;740;p45"/>
          <p:cNvPicPr preferRelativeResize="0"/>
          <p:nvPr/>
        </p:nvPicPr>
        <p:blipFill>
          <a:blip r:embed="rId3">
            <a:alphaModFix/>
          </a:blip>
          <a:stretch>
            <a:fillRect/>
          </a:stretch>
        </p:blipFill>
        <p:spPr>
          <a:xfrm>
            <a:off x="3116100" y="1942350"/>
            <a:ext cx="3140950" cy="2495899"/>
          </a:xfrm>
          <a:prstGeom prst="rect">
            <a:avLst/>
          </a:prstGeom>
          <a:noFill/>
          <a:ln>
            <a:noFill/>
          </a:ln>
        </p:spPr>
      </p:pic>
      <p:pic>
        <p:nvPicPr>
          <p:cNvPr id="741" name="Google Shape;741;p45"/>
          <p:cNvPicPr preferRelativeResize="0"/>
          <p:nvPr/>
        </p:nvPicPr>
        <p:blipFill>
          <a:blip r:embed="rId4">
            <a:alphaModFix/>
          </a:blip>
          <a:stretch>
            <a:fillRect/>
          </a:stretch>
        </p:blipFill>
        <p:spPr>
          <a:xfrm>
            <a:off x="139150" y="1975675"/>
            <a:ext cx="3013601" cy="24139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grpSp>
        <p:nvGrpSpPr>
          <p:cNvPr id="746" name="Google Shape;746;p46"/>
          <p:cNvGrpSpPr/>
          <p:nvPr/>
        </p:nvGrpSpPr>
        <p:grpSpPr>
          <a:xfrm>
            <a:off x="341756" y="876968"/>
            <a:ext cx="2701289" cy="3779817"/>
            <a:chOff x="1362204" y="1936755"/>
            <a:chExt cx="3050580" cy="4422908"/>
          </a:xfrm>
        </p:grpSpPr>
        <p:sp>
          <p:nvSpPr>
            <p:cNvPr id="747" name="Google Shape;747;p46"/>
            <p:cNvSpPr/>
            <p:nvPr/>
          </p:nvSpPr>
          <p:spPr>
            <a:xfrm>
              <a:off x="1362205" y="1936755"/>
              <a:ext cx="142126" cy="151601"/>
            </a:xfrm>
            <a:prstGeom prst="triangle">
              <a:avLst>
                <a:gd name="adj" fmla="val 100000"/>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48" name="Google Shape;748;p46"/>
            <p:cNvSpPr/>
            <p:nvPr/>
          </p:nvSpPr>
          <p:spPr>
            <a:xfrm>
              <a:off x="1500319" y="1936756"/>
              <a:ext cx="2912465" cy="4271306"/>
            </a:xfrm>
            <a:prstGeom prst="rect">
              <a:avLst/>
            </a:prstGeom>
            <a:solidFill>
              <a:schemeClr val="lt1"/>
            </a:solidFill>
            <a:ln w="25400" cap="flat" cmpd="sng">
              <a:solidFill>
                <a:srgbClr val="17161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49" name="Google Shape;749;p46"/>
            <p:cNvSpPr/>
            <p:nvPr/>
          </p:nvSpPr>
          <p:spPr>
            <a:xfrm>
              <a:off x="1362206" y="2088357"/>
              <a:ext cx="2912465" cy="4271306"/>
            </a:xfrm>
            <a:prstGeom prst="rect">
              <a:avLst/>
            </a:prstGeom>
            <a:solidFill>
              <a:srgbClr val="FEDF30"/>
            </a:solidFill>
            <a:ln w="25400" cap="flat" cmpd="sng">
              <a:solidFill>
                <a:srgbClr val="17161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cxnSp>
          <p:nvCxnSpPr>
            <p:cNvPr id="750" name="Google Shape;750;p46"/>
            <p:cNvCxnSpPr/>
            <p:nvPr/>
          </p:nvCxnSpPr>
          <p:spPr>
            <a:xfrm flipH="1">
              <a:off x="1362204" y="1936756"/>
              <a:ext cx="138113" cy="151601"/>
            </a:xfrm>
            <a:prstGeom prst="straightConnector1">
              <a:avLst/>
            </a:prstGeom>
            <a:noFill/>
            <a:ln w="25400" cap="flat" cmpd="sng">
              <a:solidFill>
                <a:srgbClr val="171616"/>
              </a:solidFill>
              <a:prstDash val="solid"/>
              <a:miter lim="800000"/>
              <a:headEnd type="none" w="sm" len="sm"/>
              <a:tailEnd type="none" w="sm" len="sm"/>
            </a:ln>
          </p:spPr>
        </p:cxnSp>
        <p:cxnSp>
          <p:nvCxnSpPr>
            <p:cNvPr id="751" name="Google Shape;751;p46"/>
            <p:cNvCxnSpPr/>
            <p:nvPr/>
          </p:nvCxnSpPr>
          <p:spPr>
            <a:xfrm flipH="1">
              <a:off x="4274671" y="1936756"/>
              <a:ext cx="138113" cy="151601"/>
            </a:xfrm>
            <a:prstGeom prst="straightConnector1">
              <a:avLst/>
            </a:prstGeom>
            <a:noFill/>
            <a:ln w="25400" cap="flat" cmpd="sng">
              <a:solidFill>
                <a:srgbClr val="171616"/>
              </a:solidFill>
              <a:prstDash val="solid"/>
              <a:miter lim="800000"/>
              <a:headEnd type="none" w="sm" len="sm"/>
              <a:tailEnd type="none" w="sm" len="sm"/>
            </a:ln>
          </p:spPr>
        </p:cxnSp>
        <p:cxnSp>
          <p:nvCxnSpPr>
            <p:cNvPr id="752" name="Google Shape;752;p46"/>
            <p:cNvCxnSpPr/>
            <p:nvPr/>
          </p:nvCxnSpPr>
          <p:spPr>
            <a:xfrm flipH="1">
              <a:off x="4274670" y="6208062"/>
              <a:ext cx="138113" cy="151601"/>
            </a:xfrm>
            <a:prstGeom prst="straightConnector1">
              <a:avLst/>
            </a:prstGeom>
            <a:noFill/>
            <a:ln w="25400" cap="flat" cmpd="sng">
              <a:solidFill>
                <a:srgbClr val="171616"/>
              </a:solidFill>
              <a:prstDash val="solid"/>
              <a:miter lim="800000"/>
              <a:headEnd type="none" w="sm" len="sm"/>
              <a:tailEnd type="none" w="sm" len="sm"/>
            </a:ln>
          </p:spPr>
        </p:cxnSp>
      </p:grpSp>
      <p:grpSp>
        <p:nvGrpSpPr>
          <p:cNvPr id="753" name="Google Shape;753;p46"/>
          <p:cNvGrpSpPr/>
          <p:nvPr/>
        </p:nvGrpSpPr>
        <p:grpSpPr>
          <a:xfrm flipH="1">
            <a:off x="6199963" y="855230"/>
            <a:ext cx="2700984" cy="3823162"/>
            <a:chOff x="1362204" y="1936755"/>
            <a:chExt cx="3050580" cy="4422908"/>
          </a:xfrm>
        </p:grpSpPr>
        <p:sp>
          <p:nvSpPr>
            <p:cNvPr id="754" name="Google Shape;754;p46"/>
            <p:cNvSpPr/>
            <p:nvPr/>
          </p:nvSpPr>
          <p:spPr>
            <a:xfrm>
              <a:off x="1362205" y="1936755"/>
              <a:ext cx="142126" cy="151601"/>
            </a:xfrm>
            <a:prstGeom prst="triangle">
              <a:avLst>
                <a:gd name="adj" fmla="val 100000"/>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55" name="Google Shape;755;p46"/>
            <p:cNvSpPr/>
            <p:nvPr/>
          </p:nvSpPr>
          <p:spPr>
            <a:xfrm>
              <a:off x="1500319" y="1936756"/>
              <a:ext cx="2912465" cy="4271306"/>
            </a:xfrm>
            <a:prstGeom prst="rect">
              <a:avLst/>
            </a:prstGeom>
            <a:solidFill>
              <a:schemeClr val="lt1"/>
            </a:solidFill>
            <a:ln w="25400" cap="flat" cmpd="sng">
              <a:solidFill>
                <a:srgbClr val="17161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56" name="Google Shape;756;p46"/>
            <p:cNvSpPr/>
            <p:nvPr/>
          </p:nvSpPr>
          <p:spPr>
            <a:xfrm>
              <a:off x="1362206" y="2088357"/>
              <a:ext cx="2912465" cy="4271306"/>
            </a:xfrm>
            <a:prstGeom prst="rect">
              <a:avLst/>
            </a:prstGeom>
            <a:solidFill>
              <a:srgbClr val="FEDF30"/>
            </a:solidFill>
            <a:ln w="25400" cap="flat" cmpd="sng">
              <a:solidFill>
                <a:srgbClr val="17161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cxnSp>
          <p:nvCxnSpPr>
            <p:cNvPr id="757" name="Google Shape;757;p46"/>
            <p:cNvCxnSpPr/>
            <p:nvPr/>
          </p:nvCxnSpPr>
          <p:spPr>
            <a:xfrm flipH="1">
              <a:off x="1362204" y="1936756"/>
              <a:ext cx="138113" cy="151601"/>
            </a:xfrm>
            <a:prstGeom prst="straightConnector1">
              <a:avLst/>
            </a:prstGeom>
            <a:noFill/>
            <a:ln w="25400" cap="flat" cmpd="sng">
              <a:solidFill>
                <a:srgbClr val="171616"/>
              </a:solidFill>
              <a:prstDash val="solid"/>
              <a:miter lim="800000"/>
              <a:headEnd type="none" w="sm" len="sm"/>
              <a:tailEnd type="none" w="sm" len="sm"/>
            </a:ln>
          </p:spPr>
        </p:cxnSp>
        <p:cxnSp>
          <p:nvCxnSpPr>
            <p:cNvPr id="758" name="Google Shape;758;p46"/>
            <p:cNvCxnSpPr/>
            <p:nvPr/>
          </p:nvCxnSpPr>
          <p:spPr>
            <a:xfrm flipH="1">
              <a:off x="4274671" y="1936756"/>
              <a:ext cx="138113" cy="151601"/>
            </a:xfrm>
            <a:prstGeom prst="straightConnector1">
              <a:avLst/>
            </a:prstGeom>
            <a:noFill/>
            <a:ln w="25400" cap="flat" cmpd="sng">
              <a:solidFill>
                <a:srgbClr val="171616"/>
              </a:solidFill>
              <a:prstDash val="solid"/>
              <a:miter lim="800000"/>
              <a:headEnd type="none" w="sm" len="sm"/>
              <a:tailEnd type="none" w="sm" len="sm"/>
            </a:ln>
          </p:spPr>
        </p:cxnSp>
        <p:cxnSp>
          <p:nvCxnSpPr>
            <p:cNvPr id="759" name="Google Shape;759;p46"/>
            <p:cNvCxnSpPr/>
            <p:nvPr/>
          </p:nvCxnSpPr>
          <p:spPr>
            <a:xfrm flipH="1">
              <a:off x="4274670" y="6208062"/>
              <a:ext cx="138113" cy="151601"/>
            </a:xfrm>
            <a:prstGeom prst="straightConnector1">
              <a:avLst/>
            </a:prstGeom>
            <a:noFill/>
            <a:ln w="25400" cap="flat" cmpd="sng">
              <a:solidFill>
                <a:srgbClr val="171616"/>
              </a:solidFill>
              <a:prstDash val="solid"/>
              <a:miter lim="800000"/>
              <a:headEnd type="none" w="sm" len="sm"/>
              <a:tailEnd type="none" w="sm" len="sm"/>
            </a:ln>
          </p:spPr>
        </p:cxnSp>
      </p:grpSp>
      <p:grpSp>
        <p:nvGrpSpPr>
          <p:cNvPr id="760" name="Google Shape;760;p46"/>
          <p:cNvGrpSpPr/>
          <p:nvPr/>
        </p:nvGrpSpPr>
        <p:grpSpPr>
          <a:xfrm>
            <a:off x="3310213" y="855291"/>
            <a:ext cx="2701075" cy="3823162"/>
            <a:chOff x="4705646" y="1936755"/>
            <a:chExt cx="2918819" cy="4422908"/>
          </a:xfrm>
        </p:grpSpPr>
        <p:sp>
          <p:nvSpPr>
            <p:cNvPr id="761" name="Google Shape;761;p46"/>
            <p:cNvSpPr/>
            <p:nvPr/>
          </p:nvSpPr>
          <p:spPr>
            <a:xfrm flipH="1">
              <a:off x="4846936" y="1936756"/>
              <a:ext cx="2636238" cy="4271306"/>
            </a:xfrm>
            <a:prstGeom prst="rect">
              <a:avLst/>
            </a:prstGeom>
            <a:solidFill>
              <a:schemeClr val="lt1"/>
            </a:solidFill>
            <a:ln w="25400" cap="flat" cmpd="sng">
              <a:solidFill>
                <a:srgbClr val="17161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762" name="Google Shape;762;p46"/>
            <p:cNvSpPr/>
            <p:nvPr/>
          </p:nvSpPr>
          <p:spPr>
            <a:xfrm flipH="1">
              <a:off x="4708823" y="2088357"/>
              <a:ext cx="2912465" cy="4271306"/>
            </a:xfrm>
            <a:prstGeom prst="rect">
              <a:avLst/>
            </a:prstGeom>
            <a:solidFill>
              <a:srgbClr val="F44336"/>
            </a:solidFill>
            <a:ln w="25400" cap="flat" cmpd="sng">
              <a:solidFill>
                <a:srgbClr val="17161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cxnSp>
          <p:nvCxnSpPr>
            <p:cNvPr id="763" name="Google Shape;763;p46"/>
            <p:cNvCxnSpPr/>
            <p:nvPr/>
          </p:nvCxnSpPr>
          <p:spPr>
            <a:xfrm>
              <a:off x="7486352" y="1936755"/>
              <a:ext cx="138113" cy="151601"/>
            </a:xfrm>
            <a:prstGeom prst="straightConnector1">
              <a:avLst/>
            </a:prstGeom>
            <a:noFill/>
            <a:ln w="25400" cap="flat" cmpd="sng">
              <a:solidFill>
                <a:srgbClr val="171616"/>
              </a:solidFill>
              <a:prstDash val="solid"/>
              <a:miter lim="800000"/>
              <a:headEnd type="none" w="sm" len="sm"/>
              <a:tailEnd type="none" w="sm" len="sm"/>
            </a:ln>
          </p:spPr>
        </p:cxnSp>
        <p:cxnSp>
          <p:nvCxnSpPr>
            <p:cNvPr id="764" name="Google Shape;764;p46"/>
            <p:cNvCxnSpPr/>
            <p:nvPr/>
          </p:nvCxnSpPr>
          <p:spPr>
            <a:xfrm flipH="1">
              <a:off x="4705646" y="1936755"/>
              <a:ext cx="138113" cy="151601"/>
            </a:xfrm>
            <a:prstGeom prst="straightConnector1">
              <a:avLst/>
            </a:prstGeom>
            <a:noFill/>
            <a:ln w="25400" cap="flat" cmpd="sng">
              <a:solidFill>
                <a:srgbClr val="171616"/>
              </a:solidFill>
              <a:prstDash val="solid"/>
              <a:miter lim="800000"/>
              <a:headEnd type="none" w="sm" len="sm"/>
              <a:tailEnd type="none" w="sm" len="sm"/>
            </a:ln>
          </p:spPr>
        </p:cxnSp>
      </p:grpSp>
      <p:sp>
        <p:nvSpPr>
          <p:cNvPr id="765" name="Google Shape;765;p46"/>
          <p:cNvSpPr txBox="1"/>
          <p:nvPr/>
        </p:nvSpPr>
        <p:spPr>
          <a:xfrm>
            <a:off x="3911741" y="2063040"/>
            <a:ext cx="14370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GB">
                <a:solidFill>
                  <a:srgbClr val="171616"/>
                </a:solidFill>
                <a:latin typeface="Inter ExtraBold"/>
                <a:ea typeface="Inter ExtraBold"/>
                <a:cs typeface="Inter ExtraBold"/>
                <a:sym typeface="Inter ExtraBold"/>
              </a:rPr>
              <a:t>Store Size</a:t>
            </a:r>
            <a:endParaRPr sz="800">
              <a:solidFill>
                <a:srgbClr val="171616"/>
              </a:solidFill>
              <a:latin typeface="Inter ExtraBold"/>
              <a:ea typeface="Inter ExtraBold"/>
              <a:cs typeface="Inter ExtraBold"/>
              <a:sym typeface="Inter ExtraBold"/>
            </a:endParaRPr>
          </a:p>
        </p:txBody>
      </p:sp>
      <p:sp>
        <p:nvSpPr>
          <p:cNvPr id="766" name="Google Shape;766;p46"/>
          <p:cNvSpPr txBox="1"/>
          <p:nvPr/>
        </p:nvSpPr>
        <p:spPr>
          <a:xfrm>
            <a:off x="612775" y="2063038"/>
            <a:ext cx="20982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GB">
                <a:solidFill>
                  <a:srgbClr val="171616"/>
                </a:solidFill>
                <a:latin typeface="Inter ExtraBold"/>
                <a:ea typeface="Inter ExtraBold"/>
                <a:cs typeface="Inter ExtraBold"/>
                <a:sym typeface="Inter ExtraBold"/>
              </a:rPr>
              <a:t>Geographic Region</a:t>
            </a:r>
            <a:endParaRPr sz="800">
              <a:solidFill>
                <a:srgbClr val="171616"/>
              </a:solidFill>
              <a:latin typeface="Inter ExtraBold"/>
              <a:ea typeface="Inter ExtraBold"/>
              <a:cs typeface="Inter ExtraBold"/>
              <a:sym typeface="Inter ExtraBold"/>
            </a:endParaRPr>
          </a:p>
        </p:txBody>
      </p:sp>
      <p:sp>
        <p:nvSpPr>
          <p:cNvPr id="767" name="Google Shape;767;p46"/>
          <p:cNvSpPr txBox="1"/>
          <p:nvPr/>
        </p:nvSpPr>
        <p:spPr>
          <a:xfrm>
            <a:off x="194850" y="2445450"/>
            <a:ext cx="2701200" cy="1965600"/>
          </a:xfrm>
          <a:prstGeom prst="rect">
            <a:avLst/>
          </a:prstGeom>
          <a:noFill/>
          <a:ln>
            <a:noFill/>
          </a:ln>
        </p:spPr>
        <p:txBody>
          <a:bodyPr spcFirstLastPara="1" wrap="square" lIns="68575" tIns="34275" rIns="68575" bIns="34275" anchor="t" anchorCtr="0">
            <a:spAutoFit/>
          </a:bodyPr>
          <a:lstStyle/>
          <a:p>
            <a:pPr marL="457200" marR="0" lvl="0" indent="-279400" algn="l" rtl="0">
              <a:lnSpc>
                <a:spcPct val="120000"/>
              </a:lnSpc>
              <a:spcBef>
                <a:spcPts val="0"/>
              </a:spcBef>
              <a:spcAft>
                <a:spcPts val="0"/>
              </a:spcAft>
              <a:buClr>
                <a:srgbClr val="171616"/>
              </a:buClr>
              <a:buSzPts val="800"/>
              <a:buFont typeface="Inter"/>
              <a:buChar char="●"/>
            </a:pPr>
            <a:r>
              <a:rPr lang="en-GB" sz="800">
                <a:solidFill>
                  <a:srgbClr val="171616"/>
                </a:solidFill>
                <a:latin typeface="Inter"/>
                <a:ea typeface="Inter"/>
                <a:cs typeface="Inter"/>
                <a:sym typeface="Inter"/>
              </a:rPr>
              <a:t>Our first attempt at segmentation focused on dividing COOPs based on geographic location. </a:t>
            </a:r>
            <a:endParaRPr sz="800">
              <a:solidFill>
                <a:srgbClr val="171616"/>
              </a:solidFill>
              <a:latin typeface="Inter"/>
              <a:ea typeface="Inter"/>
              <a:cs typeface="Inter"/>
              <a:sym typeface="Inter"/>
            </a:endParaRPr>
          </a:p>
          <a:p>
            <a:pPr marL="457200" marR="0" lvl="0" indent="-279400" algn="l" rtl="0">
              <a:lnSpc>
                <a:spcPct val="120000"/>
              </a:lnSpc>
              <a:spcBef>
                <a:spcPts val="0"/>
              </a:spcBef>
              <a:spcAft>
                <a:spcPts val="0"/>
              </a:spcAft>
              <a:buClr>
                <a:srgbClr val="171616"/>
              </a:buClr>
              <a:buSzPts val="800"/>
              <a:buFont typeface="Inter"/>
              <a:buChar char="●"/>
            </a:pPr>
            <a:r>
              <a:rPr lang="en-GB" sz="800">
                <a:solidFill>
                  <a:srgbClr val="171616"/>
                </a:solidFill>
                <a:latin typeface="Inter"/>
                <a:ea typeface="Inter"/>
                <a:cs typeface="Inter"/>
                <a:sym typeface="Inter"/>
              </a:rPr>
              <a:t>Based on the resulting five regions, we planned to examine the impact of COVID-19 and advertising campaigns on a regional basis. </a:t>
            </a:r>
            <a:endParaRPr sz="800">
              <a:solidFill>
                <a:srgbClr val="171616"/>
              </a:solidFill>
              <a:latin typeface="Inter"/>
              <a:ea typeface="Inter"/>
              <a:cs typeface="Inter"/>
              <a:sym typeface="Inter"/>
            </a:endParaRPr>
          </a:p>
          <a:p>
            <a:pPr marL="457200" marR="0" lvl="0" indent="-279400" algn="l" rtl="0">
              <a:lnSpc>
                <a:spcPct val="120000"/>
              </a:lnSpc>
              <a:spcBef>
                <a:spcPts val="0"/>
              </a:spcBef>
              <a:spcAft>
                <a:spcPts val="0"/>
              </a:spcAft>
              <a:buClr>
                <a:srgbClr val="171616"/>
              </a:buClr>
              <a:buSzPts val="800"/>
              <a:buFont typeface="Inter"/>
              <a:buChar char="●"/>
            </a:pPr>
            <a:r>
              <a:rPr lang="en-GB" sz="800">
                <a:solidFill>
                  <a:srgbClr val="171616"/>
                </a:solidFill>
                <a:latin typeface="Inter"/>
                <a:ea typeface="Inter"/>
                <a:cs typeface="Inter"/>
                <a:sym typeface="Inter"/>
              </a:rPr>
              <a:t>However, upon further analysis, it appeared that COOPs were more or less already grouped based on location, and that geographic segmentation would not allow us to analyze any impact as a result of store size. </a:t>
            </a:r>
            <a:endParaRPr sz="800">
              <a:solidFill>
                <a:srgbClr val="171616"/>
              </a:solidFill>
              <a:latin typeface="Inter"/>
              <a:ea typeface="Inter"/>
              <a:cs typeface="Inter"/>
              <a:sym typeface="Inter"/>
            </a:endParaRPr>
          </a:p>
        </p:txBody>
      </p:sp>
      <p:sp>
        <p:nvSpPr>
          <p:cNvPr id="768" name="Google Shape;768;p46"/>
          <p:cNvSpPr txBox="1"/>
          <p:nvPr/>
        </p:nvSpPr>
        <p:spPr>
          <a:xfrm>
            <a:off x="6834183" y="2046940"/>
            <a:ext cx="1437000" cy="2847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GB">
                <a:solidFill>
                  <a:srgbClr val="171616"/>
                </a:solidFill>
                <a:latin typeface="Inter ExtraBold"/>
                <a:ea typeface="Inter ExtraBold"/>
                <a:cs typeface="Inter ExtraBold"/>
                <a:sym typeface="Inter ExtraBold"/>
              </a:rPr>
              <a:t>Total Sales</a:t>
            </a:r>
            <a:endParaRPr sz="800">
              <a:solidFill>
                <a:srgbClr val="171616"/>
              </a:solidFill>
              <a:latin typeface="Inter ExtraBold"/>
              <a:ea typeface="Inter ExtraBold"/>
              <a:cs typeface="Inter ExtraBold"/>
              <a:sym typeface="Inter ExtraBold"/>
            </a:endParaRPr>
          </a:p>
        </p:txBody>
      </p:sp>
      <p:pic>
        <p:nvPicPr>
          <p:cNvPr id="769" name="Google Shape;769;p46"/>
          <p:cNvPicPr preferRelativeResize="0"/>
          <p:nvPr/>
        </p:nvPicPr>
        <p:blipFill rotWithShape="1">
          <a:blip r:embed="rId3">
            <a:alphaModFix/>
          </a:blip>
          <a:srcRect/>
          <a:stretch/>
        </p:blipFill>
        <p:spPr>
          <a:xfrm>
            <a:off x="61550" y="4656725"/>
            <a:ext cx="316225" cy="276452"/>
          </a:xfrm>
          <a:prstGeom prst="rect">
            <a:avLst/>
          </a:prstGeom>
          <a:noFill/>
          <a:ln>
            <a:noFill/>
          </a:ln>
        </p:spPr>
      </p:pic>
      <p:sp>
        <p:nvSpPr>
          <p:cNvPr id="770" name="Google Shape;770;p46"/>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b" anchorCtr="0">
            <a:noAutofit/>
          </a:bodyPr>
          <a:lstStyle/>
          <a:p>
            <a:pPr marL="0" lvl="0" indent="0" algn="r" rtl="0">
              <a:spcBef>
                <a:spcPts val="0"/>
              </a:spcBef>
              <a:spcAft>
                <a:spcPts val="0"/>
              </a:spcAft>
              <a:buNone/>
            </a:pPr>
            <a:fld id="{00000000-1234-1234-1234-123412341234}" type="slidenum">
              <a:rPr lang="en-GB" sz="1100">
                <a:latin typeface="Inter"/>
                <a:ea typeface="Inter"/>
                <a:cs typeface="Inter"/>
                <a:sym typeface="Inter"/>
              </a:rPr>
              <a:t>22</a:t>
            </a:fld>
            <a:endParaRPr sz="1100">
              <a:latin typeface="Inter"/>
              <a:ea typeface="Inter"/>
              <a:cs typeface="Inter"/>
              <a:sym typeface="Inter"/>
            </a:endParaRPr>
          </a:p>
        </p:txBody>
      </p:sp>
      <p:grpSp>
        <p:nvGrpSpPr>
          <p:cNvPr id="771" name="Google Shape;771;p46"/>
          <p:cNvGrpSpPr/>
          <p:nvPr/>
        </p:nvGrpSpPr>
        <p:grpSpPr>
          <a:xfrm>
            <a:off x="251494" y="98350"/>
            <a:ext cx="8430691" cy="626600"/>
            <a:chOff x="251500" y="98350"/>
            <a:chExt cx="8455212" cy="626600"/>
          </a:xfrm>
        </p:grpSpPr>
        <p:sp>
          <p:nvSpPr>
            <p:cNvPr id="772" name="Google Shape;772;p46"/>
            <p:cNvSpPr txBox="1"/>
            <p:nvPr/>
          </p:nvSpPr>
          <p:spPr>
            <a:xfrm>
              <a:off x="251500" y="98350"/>
              <a:ext cx="838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latin typeface="Inter"/>
                  <a:ea typeface="Inter"/>
                  <a:cs typeface="Inter"/>
                  <a:sym typeface="Inter"/>
                </a:rPr>
                <a:t>Considerations for Data Segmentation</a:t>
              </a:r>
              <a:endParaRPr b="1">
                <a:latin typeface="Inter"/>
                <a:ea typeface="Inter"/>
                <a:cs typeface="Inter"/>
                <a:sym typeface="Inter"/>
              </a:endParaRPr>
            </a:p>
          </p:txBody>
        </p:sp>
        <p:sp>
          <p:nvSpPr>
            <p:cNvPr id="773" name="Google Shape;773;p46"/>
            <p:cNvSpPr txBox="1"/>
            <p:nvPr/>
          </p:nvSpPr>
          <p:spPr>
            <a:xfrm>
              <a:off x="251512" y="355650"/>
              <a:ext cx="845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Inter"/>
                  <a:ea typeface="Inter"/>
                  <a:cs typeface="Inter"/>
                  <a:sym typeface="Inter"/>
                </a:rPr>
                <a:t>We considered several a-priori demographic segmentation options as well as segmentation by clustering</a:t>
              </a:r>
              <a:endParaRPr sz="1200">
                <a:latin typeface="Inter"/>
                <a:ea typeface="Inter"/>
                <a:cs typeface="Inter"/>
                <a:sym typeface="Inter"/>
              </a:endParaRPr>
            </a:p>
          </p:txBody>
        </p:sp>
        <p:cxnSp>
          <p:nvCxnSpPr>
            <p:cNvPr id="774" name="Google Shape;774;p46"/>
            <p:cNvCxnSpPr/>
            <p:nvPr/>
          </p:nvCxnSpPr>
          <p:spPr>
            <a:xfrm>
              <a:off x="337000" y="700275"/>
              <a:ext cx="8369700" cy="0"/>
            </a:xfrm>
            <a:prstGeom prst="straightConnector1">
              <a:avLst/>
            </a:prstGeom>
            <a:noFill/>
            <a:ln w="9525" cap="flat" cmpd="sng">
              <a:solidFill>
                <a:schemeClr val="dk2"/>
              </a:solidFill>
              <a:prstDash val="solid"/>
              <a:round/>
              <a:headEnd type="none" w="med" len="med"/>
              <a:tailEnd type="none" w="med" len="med"/>
            </a:ln>
          </p:spPr>
        </p:cxnSp>
      </p:grpSp>
      <p:pic>
        <p:nvPicPr>
          <p:cNvPr id="775" name="Google Shape;775;p46"/>
          <p:cNvPicPr preferRelativeResize="0"/>
          <p:nvPr/>
        </p:nvPicPr>
        <p:blipFill rotWithShape="1">
          <a:blip r:embed="rId4">
            <a:alphaModFix/>
          </a:blip>
          <a:srcRect/>
          <a:stretch/>
        </p:blipFill>
        <p:spPr>
          <a:xfrm>
            <a:off x="1317203" y="1273589"/>
            <a:ext cx="689325" cy="543925"/>
          </a:xfrm>
          <a:prstGeom prst="rect">
            <a:avLst/>
          </a:prstGeom>
          <a:noFill/>
          <a:ln>
            <a:noFill/>
          </a:ln>
        </p:spPr>
      </p:pic>
      <p:sp>
        <p:nvSpPr>
          <p:cNvPr id="776" name="Google Shape;776;p46"/>
          <p:cNvSpPr/>
          <p:nvPr/>
        </p:nvSpPr>
        <p:spPr>
          <a:xfrm>
            <a:off x="4246275" y="1313039"/>
            <a:ext cx="689400" cy="543900"/>
          </a:xfrm>
          <a:custGeom>
            <a:avLst/>
            <a:gdLst/>
            <a:ahLst/>
            <a:cxnLst/>
            <a:rect l="l" t="t" r="r" b="b"/>
            <a:pathLst>
              <a:path w="120000" h="120000" extrusionOk="0">
                <a:moveTo>
                  <a:pt x="60000" y="88083"/>
                </a:moveTo>
                <a:lnTo>
                  <a:pt x="9072" y="60000"/>
                </a:lnTo>
                <a:lnTo>
                  <a:pt x="25638" y="50866"/>
                </a:lnTo>
                <a:lnTo>
                  <a:pt x="58827" y="69166"/>
                </a:lnTo>
                <a:lnTo>
                  <a:pt x="58838" y="69144"/>
                </a:lnTo>
                <a:cubicBezTo>
                  <a:pt x="59188" y="69344"/>
                  <a:pt x="59577" y="69472"/>
                  <a:pt x="60000" y="69472"/>
                </a:cubicBezTo>
                <a:cubicBezTo>
                  <a:pt x="60422" y="69472"/>
                  <a:pt x="60811" y="69344"/>
                  <a:pt x="61161" y="69144"/>
                </a:cubicBezTo>
                <a:lnTo>
                  <a:pt x="61172" y="69166"/>
                </a:lnTo>
                <a:lnTo>
                  <a:pt x="94361" y="50866"/>
                </a:lnTo>
                <a:lnTo>
                  <a:pt x="110927" y="60000"/>
                </a:lnTo>
                <a:cubicBezTo>
                  <a:pt x="110927" y="60000"/>
                  <a:pt x="60000" y="88083"/>
                  <a:pt x="60000" y="88083"/>
                </a:cubicBezTo>
                <a:close/>
                <a:moveTo>
                  <a:pt x="110927" y="85261"/>
                </a:moveTo>
                <a:lnTo>
                  <a:pt x="60000" y="113344"/>
                </a:lnTo>
                <a:lnTo>
                  <a:pt x="9072" y="85261"/>
                </a:lnTo>
                <a:lnTo>
                  <a:pt x="25638" y="76127"/>
                </a:lnTo>
                <a:lnTo>
                  <a:pt x="58827" y="94427"/>
                </a:lnTo>
                <a:lnTo>
                  <a:pt x="58838" y="94411"/>
                </a:lnTo>
                <a:cubicBezTo>
                  <a:pt x="59188" y="94605"/>
                  <a:pt x="59577" y="94738"/>
                  <a:pt x="60000" y="94738"/>
                </a:cubicBezTo>
                <a:cubicBezTo>
                  <a:pt x="60422" y="94738"/>
                  <a:pt x="60811" y="94605"/>
                  <a:pt x="61161" y="94411"/>
                </a:cubicBezTo>
                <a:lnTo>
                  <a:pt x="61172" y="94427"/>
                </a:lnTo>
                <a:lnTo>
                  <a:pt x="94361" y="76127"/>
                </a:lnTo>
                <a:cubicBezTo>
                  <a:pt x="94361" y="76127"/>
                  <a:pt x="110927" y="85261"/>
                  <a:pt x="110927" y="85261"/>
                </a:cubicBezTo>
                <a:close/>
                <a:moveTo>
                  <a:pt x="9072" y="34738"/>
                </a:moveTo>
                <a:lnTo>
                  <a:pt x="60000" y="6655"/>
                </a:lnTo>
                <a:lnTo>
                  <a:pt x="110927" y="34738"/>
                </a:lnTo>
                <a:lnTo>
                  <a:pt x="60000" y="62816"/>
                </a:lnTo>
                <a:cubicBezTo>
                  <a:pt x="60000" y="62816"/>
                  <a:pt x="9072" y="34738"/>
                  <a:pt x="9072" y="34738"/>
                </a:cubicBezTo>
                <a:close/>
                <a:moveTo>
                  <a:pt x="120000" y="60000"/>
                </a:moveTo>
                <a:cubicBezTo>
                  <a:pt x="120000" y="58744"/>
                  <a:pt x="119355" y="57683"/>
                  <a:pt x="118438" y="57166"/>
                </a:cubicBezTo>
                <a:lnTo>
                  <a:pt x="118444" y="57150"/>
                </a:lnTo>
                <a:lnTo>
                  <a:pt x="100705" y="47366"/>
                </a:lnTo>
                <a:lnTo>
                  <a:pt x="118444" y="37588"/>
                </a:lnTo>
                <a:lnTo>
                  <a:pt x="118438" y="37566"/>
                </a:lnTo>
                <a:cubicBezTo>
                  <a:pt x="119355" y="37061"/>
                  <a:pt x="120000" y="35994"/>
                  <a:pt x="120000" y="34738"/>
                </a:cubicBezTo>
                <a:cubicBezTo>
                  <a:pt x="120000" y="33483"/>
                  <a:pt x="119355" y="32416"/>
                  <a:pt x="118438" y="31905"/>
                </a:cubicBezTo>
                <a:lnTo>
                  <a:pt x="118444" y="31888"/>
                </a:lnTo>
                <a:lnTo>
                  <a:pt x="61172" y="311"/>
                </a:lnTo>
                <a:lnTo>
                  <a:pt x="61161" y="327"/>
                </a:lnTo>
                <a:cubicBezTo>
                  <a:pt x="60811" y="127"/>
                  <a:pt x="60422" y="0"/>
                  <a:pt x="60000" y="0"/>
                </a:cubicBezTo>
                <a:cubicBezTo>
                  <a:pt x="59577" y="0"/>
                  <a:pt x="59188" y="127"/>
                  <a:pt x="58838" y="327"/>
                </a:cubicBezTo>
                <a:lnTo>
                  <a:pt x="58827" y="311"/>
                </a:lnTo>
                <a:lnTo>
                  <a:pt x="1555" y="31888"/>
                </a:lnTo>
                <a:lnTo>
                  <a:pt x="1561" y="31905"/>
                </a:lnTo>
                <a:cubicBezTo>
                  <a:pt x="644" y="32416"/>
                  <a:pt x="0" y="33483"/>
                  <a:pt x="0" y="34738"/>
                </a:cubicBezTo>
                <a:cubicBezTo>
                  <a:pt x="0" y="35994"/>
                  <a:pt x="644" y="37061"/>
                  <a:pt x="1561" y="37566"/>
                </a:cubicBezTo>
                <a:lnTo>
                  <a:pt x="1555" y="37588"/>
                </a:lnTo>
                <a:lnTo>
                  <a:pt x="19294" y="47366"/>
                </a:lnTo>
                <a:lnTo>
                  <a:pt x="1555" y="57150"/>
                </a:lnTo>
                <a:lnTo>
                  <a:pt x="1561" y="57166"/>
                </a:lnTo>
                <a:cubicBezTo>
                  <a:pt x="644" y="57683"/>
                  <a:pt x="0" y="58744"/>
                  <a:pt x="0" y="60000"/>
                </a:cubicBezTo>
                <a:cubicBezTo>
                  <a:pt x="0" y="61255"/>
                  <a:pt x="644" y="62322"/>
                  <a:pt x="1561" y="62833"/>
                </a:cubicBezTo>
                <a:lnTo>
                  <a:pt x="1555" y="62850"/>
                </a:lnTo>
                <a:lnTo>
                  <a:pt x="19294" y="72633"/>
                </a:lnTo>
                <a:lnTo>
                  <a:pt x="1555" y="82411"/>
                </a:lnTo>
                <a:lnTo>
                  <a:pt x="1561" y="82433"/>
                </a:lnTo>
                <a:cubicBezTo>
                  <a:pt x="644" y="82944"/>
                  <a:pt x="0" y="84005"/>
                  <a:pt x="0" y="85261"/>
                </a:cubicBezTo>
                <a:cubicBezTo>
                  <a:pt x="0" y="86522"/>
                  <a:pt x="644" y="87583"/>
                  <a:pt x="1561" y="88094"/>
                </a:cubicBezTo>
                <a:lnTo>
                  <a:pt x="1555" y="88111"/>
                </a:lnTo>
                <a:lnTo>
                  <a:pt x="58827" y="119688"/>
                </a:lnTo>
                <a:lnTo>
                  <a:pt x="58838" y="119672"/>
                </a:lnTo>
                <a:cubicBezTo>
                  <a:pt x="59188" y="119872"/>
                  <a:pt x="59577" y="120000"/>
                  <a:pt x="60000" y="120000"/>
                </a:cubicBezTo>
                <a:cubicBezTo>
                  <a:pt x="60422" y="120000"/>
                  <a:pt x="60811" y="119872"/>
                  <a:pt x="61161" y="119672"/>
                </a:cubicBezTo>
                <a:lnTo>
                  <a:pt x="61172" y="119688"/>
                </a:lnTo>
                <a:lnTo>
                  <a:pt x="118444" y="88111"/>
                </a:lnTo>
                <a:lnTo>
                  <a:pt x="118438" y="88094"/>
                </a:lnTo>
                <a:cubicBezTo>
                  <a:pt x="119355" y="87583"/>
                  <a:pt x="120000" y="86522"/>
                  <a:pt x="120000" y="85261"/>
                </a:cubicBezTo>
                <a:cubicBezTo>
                  <a:pt x="120000" y="84005"/>
                  <a:pt x="119355" y="82944"/>
                  <a:pt x="118438" y="82433"/>
                </a:cubicBezTo>
                <a:lnTo>
                  <a:pt x="118444" y="82411"/>
                </a:lnTo>
                <a:lnTo>
                  <a:pt x="100705" y="72633"/>
                </a:lnTo>
                <a:lnTo>
                  <a:pt x="118444" y="62850"/>
                </a:lnTo>
                <a:lnTo>
                  <a:pt x="118438" y="62833"/>
                </a:lnTo>
                <a:cubicBezTo>
                  <a:pt x="119355" y="62322"/>
                  <a:pt x="120000" y="61255"/>
                  <a:pt x="120000" y="60000"/>
                </a:cubicBezTo>
              </a:path>
            </a:pathLst>
          </a:custGeom>
          <a:solidFill>
            <a:schemeClr val="dk1"/>
          </a:solidFill>
          <a:ln w="9525" cap="flat" cmpd="sng">
            <a:solidFill>
              <a:schemeClr val="dk1"/>
            </a:solidFill>
            <a:prstDash val="solid"/>
            <a:round/>
            <a:headEnd type="none" w="sm" len="sm"/>
            <a:tailEnd type="none" w="sm" len="sm"/>
          </a:ln>
        </p:spPr>
        <p:txBody>
          <a:bodyPr spcFirstLastPara="1" wrap="square" lIns="38075" tIns="38075" rIns="38075" bIns="38075" anchor="ctr" anchorCtr="0">
            <a:noAutofit/>
          </a:bodyPr>
          <a:lstStyle/>
          <a:p>
            <a:pPr marL="0" marR="0" lvl="0" indent="0" algn="ctr" rtl="0">
              <a:lnSpc>
                <a:spcPct val="100000"/>
              </a:lnSpc>
              <a:spcBef>
                <a:spcPts val="0"/>
              </a:spcBef>
              <a:spcAft>
                <a:spcPts val="0"/>
              </a:spcAft>
              <a:buClr>
                <a:srgbClr val="000000"/>
              </a:buClr>
              <a:buSzPts val="2999"/>
              <a:buFont typeface="Arial"/>
              <a:buNone/>
            </a:pPr>
            <a:endParaRPr sz="2999" b="0" i="0" u="none" strike="noStrike" cap="none">
              <a:solidFill>
                <a:srgbClr val="FFFFFF"/>
              </a:solidFill>
              <a:latin typeface="Gill Sans"/>
              <a:ea typeface="Gill Sans"/>
              <a:cs typeface="Gill Sans"/>
              <a:sym typeface="Gill Sans"/>
            </a:endParaRPr>
          </a:p>
        </p:txBody>
      </p:sp>
      <p:sp>
        <p:nvSpPr>
          <p:cNvPr id="777" name="Google Shape;777;p46"/>
          <p:cNvSpPr/>
          <p:nvPr/>
        </p:nvSpPr>
        <p:spPr>
          <a:xfrm>
            <a:off x="7253950" y="1313050"/>
            <a:ext cx="619200" cy="543900"/>
          </a:xfrm>
          <a:custGeom>
            <a:avLst/>
            <a:gdLst/>
            <a:ahLst/>
            <a:cxnLst/>
            <a:rect l="l" t="t" r="r" b="b"/>
            <a:pathLst>
              <a:path w="120000" h="120000" extrusionOk="0">
                <a:moveTo>
                  <a:pt x="67466" y="101855"/>
                </a:moveTo>
                <a:lnTo>
                  <a:pt x="86572" y="38183"/>
                </a:lnTo>
                <a:lnTo>
                  <a:pt x="112044" y="38183"/>
                </a:lnTo>
                <a:cubicBezTo>
                  <a:pt x="112044" y="38183"/>
                  <a:pt x="67466" y="101855"/>
                  <a:pt x="67466" y="101855"/>
                </a:cubicBezTo>
                <a:close/>
                <a:moveTo>
                  <a:pt x="60000" y="107794"/>
                </a:moveTo>
                <a:lnTo>
                  <a:pt x="39116" y="38183"/>
                </a:lnTo>
                <a:lnTo>
                  <a:pt x="80883" y="38183"/>
                </a:lnTo>
                <a:cubicBezTo>
                  <a:pt x="80883" y="38183"/>
                  <a:pt x="60000" y="107794"/>
                  <a:pt x="60000" y="107794"/>
                </a:cubicBezTo>
                <a:close/>
                <a:moveTo>
                  <a:pt x="7955" y="38183"/>
                </a:moveTo>
                <a:lnTo>
                  <a:pt x="33427" y="38183"/>
                </a:lnTo>
                <a:lnTo>
                  <a:pt x="52533" y="101855"/>
                </a:lnTo>
                <a:cubicBezTo>
                  <a:pt x="52533" y="101855"/>
                  <a:pt x="7955" y="38183"/>
                  <a:pt x="7955" y="38183"/>
                </a:cubicBezTo>
                <a:close/>
                <a:moveTo>
                  <a:pt x="36544" y="5455"/>
                </a:moveTo>
                <a:lnTo>
                  <a:pt x="47422" y="5455"/>
                </a:lnTo>
                <a:lnTo>
                  <a:pt x="33788" y="32727"/>
                </a:lnTo>
                <a:lnTo>
                  <a:pt x="9272" y="32727"/>
                </a:lnTo>
                <a:cubicBezTo>
                  <a:pt x="9272" y="32727"/>
                  <a:pt x="36544" y="5455"/>
                  <a:pt x="36544" y="5455"/>
                </a:cubicBezTo>
                <a:close/>
                <a:moveTo>
                  <a:pt x="66516" y="5455"/>
                </a:moveTo>
                <a:lnTo>
                  <a:pt x="80150" y="32727"/>
                </a:lnTo>
                <a:lnTo>
                  <a:pt x="39850" y="32727"/>
                </a:lnTo>
                <a:lnTo>
                  <a:pt x="53483" y="5455"/>
                </a:lnTo>
                <a:cubicBezTo>
                  <a:pt x="53483" y="5455"/>
                  <a:pt x="66516" y="5455"/>
                  <a:pt x="66516" y="5455"/>
                </a:cubicBezTo>
                <a:close/>
                <a:moveTo>
                  <a:pt x="83455" y="5455"/>
                </a:moveTo>
                <a:lnTo>
                  <a:pt x="110727" y="32727"/>
                </a:lnTo>
                <a:lnTo>
                  <a:pt x="86211" y="32727"/>
                </a:lnTo>
                <a:lnTo>
                  <a:pt x="72577" y="5455"/>
                </a:lnTo>
                <a:cubicBezTo>
                  <a:pt x="72577" y="5455"/>
                  <a:pt x="83455" y="5455"/>
                  <a:pt x="83455" y="5455"/>
                </a:cubicBezTo>
                <a:close/>
                <a:moveTo>
                  <a:pt x="120000" y="35455"/>
                </a:moveTo>
                <a:cubicBezTo>
                  <a:pt x="120000" y="34844"/>
                  <a:pt x="119761" y="34305"/>
                  <a:pt x="119416" y="33850"/>
                </a:cubicBezTo>
                <a:lnTo>
                  <a:pt x="119455" y="33822"/>
                </a:lnTo>
                <a:lnTo>
                  <a:pt x="119283" y="33650"/>
                </a:lnTo>
                <a:cubicBezTo>
                  <a:pt x="119216" y="33577"/>
                  <a:pt x="119155" y="33511"/>
                  <a:pt x="119077" y="33444"/>
                </a:cubicBezTo>
                <a:lnTo>
                  <a:pt x="86727" y="1094"/>
                </a:lnTo>
                <a:lnTo>
                  <a:pt x="86688" y="1116"/>
                </a:lnTo>
                <a:cubicBezTo>
                  <a:pt x="86188" y="455"/>
                  <a:pt x="85438" y="0"/>
                  <a:pt x="84544" y="0"/>
                </a:cubicBezTo>
                <a:lnTo>
                  <a:pt x="35455" y="0"/>
                </a:lnTo>
                <a:cubicBezTo>
                  <a:pt x="34561" y="0"/>
                  <a:pt x="33811" y="455"/>
                  <a:pt x="33311" y="1116"/>
                </a:cubicBezTo>
                <a:lnTo>
                  <a:pt x="33272" y="1094"/>
                </a:lnTo>
                <a:lnTo>
                  <a:pt x="922" y="33444"/>
                </a:lnTo>
                <a:cubicBezTo>
                  <a:pt x="844" y="33511"/>
                  <a:pt x="783" y="33577"/>
                  <a:pt x="716" y="33650"/>
                </a:cubicBezTo>
                <a:lnTo>
                  <a:pt x="544" y="33822"/>
                </a:lnTo>
                <a:lnTo>
                  <a:pt x="583" y="33850"/>
                </a:lnTo>
                <a:cubicBezTo>
                  <a:pt x="238" y="34305"/>
                  <a:pt x="0" y="34844"/>
                  <a:pt x="0" y="35455"/>
                </a:cubicBezTo>
                <a:cubicBezTo>
                  <a:pt x="0" y="36105"/>
                  <a:pt x="255" y="36677"/>
                  <a:pt x="638" y="37144"/>
                </a:cubicBezTo>
                <a:lnTo>
                  <a:pt x="605" y="37166"/>
                </a:lnTo>
                <a:lnTo>
                  <a:pt x="57877" y="118988"/>
                </a:lnTo>
                <a:lnTo>
                  <a:pt x="57911" y="118961"/>
                </a:lnTo>
                <a:cubicBezTo>
                  <a:pt x="58411" y="119583"/>
                  <a:pt x="59144" y="120000"/>
                  <a:pt x="60000" y="120000"/>
                </a:cubicBezTo>
                <a:cubicBezTo>
                  <a:pt x="60855" y="120000"/>
                  <a:pt x="61588" y="119583"/>
                  <a:pt x="62088" y="118961"/>
                </a:cubicBezTo>
                <a:lnTo>
                  <a:pt x="62122" y="118988"/>
                </a:lnTo>
                <a:lnTo>
                  <a:pt x="119394" y="37166"/>
                </a:lnTo>
                <a:lnTo>
                  <a:pt x="119361" y="37144"/>
                </a:lnTo>
                <a:cubicBezTo>
                  <a:pt x="119738" y="36677"/>
                  <a:pt x="120000" y="36105"/>
                  <a:pt x="120000" y="35455"/>
                </a:cubicBezTo>
              </a:path>
            </a:pathLst>
          </a:custGeom>
          <a:solidFill>
            <a:schemeClr val="dk1"/>
          </a:solidFill>
          <a:ln w="9525" cap="flat" cmpd="sng">
            <a:solidFill>
              <a:schemeClr val="dk1"/>
            </a:solidFill>
            <a:prstDash val="solid"/>
            <a:round/>
            <a:headEnd type="none" w="sm" len="sm"/>
            <a:tailEnd type="none" w="sm" len="sm"/>
          </a:ln>
        </p:spPr>
        <p:txBody>
          <a:bodyPr spcFirstLastPara="1" wrap="square" lIns="38075" tIns="38075" rIns="38075" bIns="38075" anchor="ctr" anchorCtr="0">
            <a:noAutofit/>
          </a:bodyPr>
          <a:lstStyle/>
          <a:p>
            <a:pPr marL="0" marR="0" lvl="0" indent="0" algn="l" rtl="0">
              <a:lnSpc>
                <a:spcPct val="100000"/>
              </a:lnSpc>
              <a:spcBef>
                <a:spcPts val="0"/>
              </a:spcBef>
              <a:spcAft>
                <a:spcPts val="0"/>
              </a:spcAft>
              <a:buClr>
                <a:srgbClr val="000000"/>
              </a:buClr>
              <a:buSzPts val="2999"/>
              <a:buFont typeface="Arial"/>
              <a:buNone/>
            </a:pPr>
            <a:endParaRPr sz="2999" b="0" i="0" u="none" strike="noStrike" cap="none">
              <a:solidFill>
                <a:schemeClr val="dk1"/>
              </a:solidFill>
              <a:latin typeface="Lato"/>
              <a:ea typeface="Lato"/>
              <a:cs typeface="Lato"/>
              <a:sym typeface="Lato"/>
            </a:endParaRPr>
          </a:p>
        </p:txBody>
      </p:sp>
      <p:sp>
        <p:nvSpPr>
          <p:cNvPr id="778" name="Google Shape;778;p46"/>
          <p:cNvSpPr txBox="1"/>
          <p:nvPr/>
        </p:nvSpPr>
        <p:spPr>
          <a:xfrm>
            <a:off x="3240388" y="2445450"/>
            <a:ext cx="2701200" cy="1965600"/>
          </a:xfrm>
          <a:prstGeom prst="rect">
            <a:avLst/>
          </a:prstGeom>
          <a:noFill/>
          <a:ln>
            <a:noFill/>
          </a:ln>
        </p:spPr>
        <p:txBody>
          <a:bodyPr spcFirstLastPara="1" wrap="square" lIns="68575" tIns="34275" rIns="68575" bIns="34275" anchor="t" anchorCtr="0">
            <a:spAutoFit/>
          </a:bodyPr>
          <a:lstStyle/>
          <a:p>
            <a:pPr marL="457200" lvl="0" indent="-279400" algn="l" rtl="0">
              <a:lnSpc>
                <a:spcPct val="120000"/>
              </a:lnSpc>
              <a:spcBef>
                <a:spcPts val="0"/>
              </a:spcBef>
              <a:spcAft>
                <a:spcPts val="0"/>
              </a:spcAft>
              <a:buClr>
                <a:srgbClr val="171616"/>
              </a:buClr>
              <a:buSzPts val="800"/>
              <a:buFont typeface="Inter"/>
              <a:buChar char="●"/>
            </a:pPr>
            <a:r>
              <a:rPr lang="en-GB" sz="800">
                <a:solidFill>
                  <a:srgbClr val="171616"/>
                </a:solidFill>
                <a:latin typeface="Inter"/>
                <a:ea typeface="Inter"/>
                <a:cs typeface="Inter"/>
                <a:sym typeface="Inter"/>
              </a:rPr>
              <a:t>Our second attempt at segmentation involved clustering by dividing COOPs based on the sizes of their stores, which allowed us to examine the effects of store size on total sales.</a:t>
            </a:r>
            <a:endParaRPr sz="800">
              <a:solidFill>
                <a:srgbClr val="171616"/>
              </a:solidFill>
              <a:latin typeface="Inter"/>
              <a:ea typeface="Inter"/>
              <a:cs typeface="Inter"/>
              <a:sym typeface="Inter"/>
            </a:endParaRPr>
          </a:p>
          <a:p>
            <a:pPr marL="457200" lvl="0" indent="-279400" algn="l" rtl="0">
              <a:lnSpc>
                <a:spcPct val="120000"/>
              </a:lnSpc>
              <a:spcBef>
                <a:spcPts val="0"/>
              </a:spcBef>
              <a:spcAft>
                <a:spcPts val="0"/>
              </a:spcAft>
              <a:buClr>
                <a:srgbClr val="171616"/>
              </a:buClr>
              <a:buSzPts val="800"/>
              <a:buFont typeface="Inter"/>
              <a:buChar char="●"/>
            </a:pPr>
            <a:r>
              <a:rPr lang="en-GB" sz="800">
                <a:solidFill>
                  <a:srgbClr val="171616"/>
                </a:solidFill>
                <a:latin typeface="Inter"/>
                <a:ea typeface="Inter"/>
                <a:cs typeface="Inter"/>
                <a:sym typeface="Inter"/>
              </a:rPr>
              <a:t>However, this clustering attempt grouped together seemingly different COOPs (e.g., the Chicago city COOP was in the same group with the Ohio state COOP).</a:t>
            </a:r>
            <a:endParaRPr sz="800">
              <a:solidFill>
                <a:srgbClr val="171616"/>
              </a:solidFill>
              <a:latin typeface="Inter"/>
              <a:ea typeface="Inter"/>
              <a:cs typeface="Inter"/>
              <a:sym typeface="Inter"/>
            </a:endParaRPr>
          </a:p>
          <a:p>
            <a:pPr marL="457200" lvl="0" indent="-279400" algn="l" rtl="0">
              <a:lnSpc>
                <a:spcPct val="120000"/>
              </a:lnSpc>
              <a:spcBef>
                <a:spcPts val="0"/>
              </a:spcBef>
              <a:spcAft>
                <a:spcPts val="0"/>
              </a:spcAft>
              <a:buClr>
                <a:srgbClr val="171616"/>
              </a:buClr>
              <a:buSzPts val="800"/>
              <a:buFont typeface="Inter"/>
              <a:buChar char="●"/>
            </a:pPr>
            <a:r>
              <a:rPr lang="en-GB" sz="800">
                <a:solidFill>
                  <a:srgbClr val="171616"/>
                </a:solidFill>
                <a:latin typeface="Inter"/>
                <a:ea typeface="Inter"/>
                <a:cs typeface="Inter"/>
                <a:sym typeface="Inter"/>
              </a:rPr>
              <a:t>Consequently, the implications from this analysis did not provide an accurate basis of comparison between metro and rural areas. </a:t>
            </a:r>
            <a:endParaRPr sz="800">
              <a:solidFill>
                <a:srgbClr val="171616"/>
              </a:solidFill>
              <a:latin typeface="Inter"/>
              <a:ea typeface="Inter"/>
              <a:cs typeface="Inter"/>
              <a:sym typeface="Inter"/>
            </a:endParaRPr>
          </a:p>
        </p:txBody>
      </p:sp>
      <p:sp>
        <p:nvSpPr>
          <p:cNvPr id="779" name="Google Shape;779;p46"/>
          <p:cNvSpPr txBox="1"/>
          <p:nvPr/>
        </p:nvSpPr>
        <p:spPr>
          <a:xfrm>
            <a:off x="6247938" y="2459413"/>
            <a:ext cx="2701200" cy="1965600"/>
          </a:xfrm>
          <a:prstGeom prst="rect">
            <a:avLst/>
          </a:prstGeom>
          <a:noFill/>
          <a:ln>
            <a:noFill/>
          </a:ln>
        </p:spPr>
        <p:txBody>
          <a:bodyPr spcFirstLastPara="1" wrap="square" lIns="68575" tIns="34275" rIns="68575" bIns="34275" anchor="t" anchorCtr="0">
            <a:spAutoFit/>
          </a:bodyPr>
          <a:lstStyle/>
          <a:p>
            <a:pPr marL="457200" lvl="0" indent="-279400" algn="l" rtl="0">
              <a:lnSpc>
                <a:spcPct val="120000"/>
              </a:lnSpc>
              <a:spcBef>
                <a:spcPts val="0"/>
              </a:spcBef>
              <a:spcAft>
                <a:spcPts val="0"/>
              </a:spcAft>
              <a:buClr>
                <a:srgbClr val="171616"/>
              </a:buClr>
              <a:buSzPts val="800"/>
              <a:buFont typeface="Inter"/>
              <a:buChar char="●"/>
            </a:pPr>
            <a:r>
              <a:rPr lang="en-GB" sz="800">
                <a:solidFill>
                  <a:srgbClr val="171616"/>
                </a:solidFill>
                <a:latin typeface="Inter"/>
                <a:ea typeface="Inter"/>
                <a:cs typeface="Inter"/>
                <a:sym typeface="Inter"/>
              </a:rPr>
              <a:t>Our third attempt at segmentation used total sales to divide COOPs into similarly-sized regions based on total sales.</a:t>
            </a:r>
            <a:endParaRPr sz="800">
              <a:solidFill>
                <a:srgbClr val="171616"/>
              </a:solidFill>
              <a:latin typeface="Inter"/>
              <a:ea typeface="Inter"/>
              <a:cs typeface="Inter"/>
              <a:sym typeface="Inter"/>
            </a:endParaRPr>
          </a:p>
          <a:p>
            <a:pPr marL="457200" lvl="0" indent="-279400" algn="l" rtl="0">
              <a:lnSpc>
                <a:spcPct val="120000"/>
              </a:lnSpc>
              <a:spcBef>
                <a:spcPts val="0"/>
              </a:spcBef>
              <a:spcAft>
                <a:spcPts val="0"/>
              </a:spcAft>
              <a:buClr>
                <a:srgbClr val="171616"/>
              </a:buClr>
              <a:buSzPts val="800"/>
              <a:buFont typeface="Inter"/>
              <a:buChar char="●"/>
            </a:pPr>
            <a:r>
              <a:rPr lang="en-GB" sz="800">
                <a:solidFill>
                  <a:srgbClr val="171616"/>
                </a:solidFill>
                <a:latin typeface="Inter"/>
                <a:ea typeface="Inter"/>
                <a:cs typeface="Inter"/>
                <a:sym typeface="Inter"/>
              </a:rPr>
              <a:t>However, this segmentation method resulted in overfitting because we were segmenting and predicting the same variable (total sales).</a:t>
            </a:r>
            <a:endParaRPr sz="800">
              <a:solidFill>
                <a:srgbClr val="171616"/>
              </a:solidFill>
              <a:latin typeface="Inter"/>
              <a:ea typeface="Inter"/>
              <a:cs typeface="Inter"/>
              <a:sym typeface="Inter"/>
            </a:endParaRPr>
          </a:p>
          <a:p>
            <a:pPr marL="457200" lvl="0" indent="-279400" algn="l" rtl="0">
              <a:lnSpc>
                <a:spcPct val="120000"/>
              </a:lnSpc>
              <a:spcBef>
                <a:spcPts val="0"/>
              </a:spcBef>
              <a:spcAft>
                <a:spcPts val="0"/>
              </a:spcAft>
              <a:buClr>
                <a:srgbClr val="171616"/>
              </a:buClr>
              <a:buSzPts val="800"/>
              <a:buFont typeface="Inter"/>
              <a:buChar char="●"/>
            </a:pPr>
            <a:r>
              <a:rPr lang="en-GB" sz="800">
                <a:solidFill>
                  <a:srgbClr val="171616"/>
                </a:solidFill>
                <a:latin typeface="Inter"/>
                <a:ea typeface="Inter"/>
                <a:cs typeface="Inter"/>
                <a:sym typeface="Inter"/>
              </a:rPr>
              <a:t>In lieu of this segmentation method, we ultimately decided to cluster the COOPs as metro versus non-metro based on store count</a:t>
            </a:r>
            <a:endParaRPr sz="800">
              <a:solidFill>
                <a:srgbClr val="171616"/>
              </a:solidFill>
              <a:latin typeface="Inter"/>
              <a:ea typeface="Inter"/>
              <a:cs typeface="Inter"/>
              <a:sym typeface="Inter"/>
            </a:endParaRPr>
          </a:p>
          <a:p>
            <a:pPr marL="0" lvl="0" indent="0" algn="l" rtl="0">
              <a:lnSpc>
                <a:spcPct val="120000"/>
              </a:lnSpc>
              <a:spcBef>
                <a:spcPts val="0"/>
              </a:spcBef>
              <a:spcAft>
                <a:spcPts val="0"/>
              </a:spcAft>
              <a:buNone/>
            </a:pPr>
            <a:endParaRPr sz="800">
              <a:solidFill>
                <a:srgbClr val="171616"/>
              </a:solidFill>
              <a:latin typeface="Inter"/>
              <a:ea typeface="Inter"/>
              <a:cs typeface="Inter"/>
              <a:sym typeface="Inter"/>
            </a:endParaRPr>
          </a:p>
          <a:p>
            <a:pPr marL="0" lvl="0" indent="0" algn="l" rtl="0">
              <a:lnSpc>
                <a:spcPct val="120000"/>
              </a:lnSpc>
              <a:spcBef>
                <a:spcPts val="0"/>
              </a:spcBef>
              <a:spcAft>
                <a:spcPts val="0"/>
              </a:spcAft>
              <a:buNone/>
            </a:pPr>
            <a:endParaRPr sz="800">
              <a:solidFill>
                <a:srgbClr val="171616"/>
              </a:solidFill>
              <a:latin typeface="Inter"/>
              <a:ea typeface="Inter"/>
              <a:cs typeface="Inter"/>
              <a:sym typeface="Inte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pic>
        <p:nvPicPr>
          <p:cNvPr id="784" name="Google Shape;784;p47"/>
          <p:cNvPicPr preferRelativeResize="0"/>
          <p:nvPr/>
        </p:nvPicPr>
        <p:blipFill rotWithShape="1">
          <a:blip r:embed="rId3">
            <a:alphaModFix/>
          </a:blip>
          <a:srcRect/>
          <a:stretch/>
        </p:blipFill>
        <p:spPr>
          <a:xfrm>
            <a:off x="61550" y="4809125"/>
            <a:ext cx="316225" cy="276452"/>
          </a:xfrm>
          <a:prstGeom prst="rect">
            <a:avLst/>
          </a:prstGeom>
          <a:noFill/>
          <a:ln>
            <a:noFill/>
          </a:ln>
        </p:spPr>
      </p:pic>
      <p:grpSp>
        <p:nvGrpSpPr>
          <p:cNvPr id="785" name="Google Shape;785;p47"/>
          <p:cNvGrpSpPr/>
          <p:nvPr/>
        </p:nvGrpSpPr>
        <p:grpSpPr>
          <a:xfrm>
            <a:off x="251494" y="98350"/>
            <a:ext cx="8430691" cy="626600"/>
            <a:chOff x="251500" y="98350"/>
            <a:chExt cx="8455212" cy="626600"/>
          </a:xfrm>
        </p:grpSpPr>
        <p:sp>
          <p:nvSpPr>
            <p:cNvPr id="786" name="Google Shape;786;p47"/>
            <p:cNvSpPr txBox="1"/>
            <p:nvPr/>
          </p:nvSpPr>
          <p:spPr>
            <a:xfrm>
              <a:off x="251500" y="98350"/>
              <a:ext cx="838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latin typeface="Inter"/>
                  <a:ea typeface="Inter"/>
                  <a:cs typeface="Inter"/>
                  <a:sym typeface="Inter"/>
                </a:rPr>
                <a:t>Considerations for Data Segmentation</a:t>
              </a:r>
              <a:endParaRPr b="1">
                <a:latin typeface="Inter"/>
                <a:ea typeface="Inter"/>
                <a:cs typeface="Inter"/>
                <a:sym typeface="Inter"/>
              </a:endParaRPr>
            </a:p>
          </p:txBody>
        </p:sp>
        <p:sp>
          <p:nvSpPr>
            <p:cNvPr id="787" name="Google Shape;787;p47"/>
            <p:cNvSpPr txBox="1"/>
            <p:nvPr/>
          </p:nvSpPr>
          <p:spPr>
            <a:xfrm>
              <a:off x="251512" y="355650"/>
              <a:ext cx="845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Inter"/>
                  <a:ea typeface="Inter"/>
                  <a:cs typeface="Inter"/>
                  <a:sym typeface="Inter"/>
                </a:rPr>
                <a:t>We considered several a-priori demographic segmentation options as well as segmentation by clustering</a:t>
              </a:r>
              <a:endParaRPr sz="1200">
                <a:latin typeface="Inter"/>
                <a:ea typeface="Inter"/>
                <a:cs typeface="Inter"/>
                <a:sym typeface="Inter"/>
              </a:endParaRPr>
            </a:p>
          </p:txBody>
        </p:sp>
        <p:cxnSp>
          <p:nvCxnSpPr>
            <p:cNvPr id="788" name="Google Shape;788;p47"/>
            <p:cNvCxnSpPr/>
            <p:nvPr/>
          </p:nvCxnSpPr>
          <p:spPr>
            <a:xfrm>
              <a:off x="337000" y="700275"/>
              <a:ext cx="8369700" cy="0"/>
            </a:xfrm>
            <a:prstGeom prst="straightConnector1">
              <a:avLst/>
            </a:prstGeom>
            <a:noFill/>
            <a:ln w="9525" cap="flat" cmpd="sng">
              <a:solidFill>
                <a:schemeClr val="dk2"/>
              </a:solidFill>
              <a:prstDash val="solid"/>
              <a:round/>
              <a:headEnd type="none" w="med" len="med"/>
              <a:tailEnd type="none" w="med" len="med"/>
            </a:ln>
          </p:spPr>
        </p:cxnSp>
      </p:grpSp>
      <p:cxnSp>
        <p:nvCxnSpPr>
          <p:cNvPr id="789" name="Google Shape;789;p47"/>
          <p:cNvCxnSpPr/>
          <p:nvPr/>
        </p:nvCxnSpPr>
        <p:spPr>
          <a:xfrm>
            <a:off x="4572000" y="857150"/>
            <a:ext cx="0" cy="4118100"/>
          </a:xfrm>
          <a:prstGeom prst="straightConnector1">
            <a:avLst/>
          </a:prstGeom>
          <a:noFill/>
          <a:ln w="9525" cap="flat" cmpd="sng">
            <a:solidFill>
              <a:schemeClr val="dk2"/>
            </a:solidFill>
            <a:prstDash val="solid"/>
            <a:round/>
            <a:headEnd type="none" w="med" len="med"/>
            <a:tailEnd type="none" w="med" len="med"/>
          </a:ln>
        </p:spPr>
      </p:cxnSp>
      <p:sp>
        <p:nvSpPr>
          <p:cNvPr id="790" name="Google Shape;790;p47"/>
          <p:cNvSpPr txBox="1"/>
          <p:nvPr/>
        </p:nvSpPr>
        <p:spPr>
          <a:xfrm>
            <a:off x="469050" y="1050400"/>
            <a:ext cx="3753600" cy="384900"/>
          </a:xfrm>
          <a:prstGeom prst="rect">
            <a:avLst/>
          </a:prstGeom>
          <a:solidFill>
            <a:srgbClr val="E50102"/>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GB" sz="1300" b="1">
                <a:solidFill>
                  <a:schemeClr val="dk1"/>
                </a:solidFill>
                <a:latin typeface="Inter"/>
                <a:ea typeface="Inter"/>
                <a:cs typeface="Inter"/>
                <a:sym typeface="Inter"/>
              </a:rPr>
              <a:t>Segmentation By Region Visualization</a:t>
            </a:r>
            <a:endParaRPr sz="1300" b="1">
              <a:solidFill>
                <a:schemeClr val="dk1"/>
              </a:solidFill>
              <a:latin typeface="Inter"/>
              <a:ea typeface="Inter"/>
              <a:cs typeface="Inter"/>
              <a:sym typeface="Inter"/>
            </a:endParaRPr>
          </a:p>
        </p:txBody>
      </p:sp>
      <p:sp>
        <p:nvSpPr>
          <p:cNvPr id="791" name="Google Shape;791;p47"/>
          <p:cNvSpPr txBox="1"/>
          <p:nvPr/>
        </p:nvSpPr>
        <p:spPr>
          <a:xfrm>
            <a:off x="4921350" y="1050400"/>
            <a:ext cx="3753600" cy="384900"/>
          </a:xfrm>
          <a:prstGeom prst="rect">
            <a:avLst/>
          </a:prstGeom>
          <a:solidFill>
            <a:srgbClr val="E50102"/>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300" b="1">
                <a:solidFill>
                  <a:schemeClr val="dk1"/>
                </a:solidFill>
                <a:latin typeface="Inter"/>
                <a:ea typeface="Inter"/>
                <a:cs typeface="Inter"/>
                <a:sym typeface="Inter"/>
              </a:rPr>
              <a:t>Clustering Model Segmentation Output</a:t>
            </a:r>
            <a:endParaRPr sz="1300" b="1">
              <a:solidFill>
                <a:schemeClr val="dk1"/>
              </a:solidFill>
              <a:latin typeface="Inter"/>
              <a:ea typeface="Inter"/>
              <a:cs typeface="Inter"/>
              <a:sym typeface="Inter"/>
            </a:endParaRPr>
          </a:p>
        </p:txBody>
      </p:sp>
      <p:pic>
        <p:nvPicPr>
          <p:cNvPr id="792" name="Google Shape;792;p47"/>
          <p:cNvPicPr preferRelativeResize="0"/>
          <p:nvPr/>
        </p:nvPicPr>
        <p:blipFill>
          <a:blip r:embed="rId4">
            <a:alphaModFix/>
          </a:blip>
          <a:stretch>
            <a:fillRect/>
          </a:stretch>
        </p:blipFill>
        <p:spPr>
          <a:xfrm>
            <a:off x="4995250" y="1549850"/>
            <a:ext cx="3859476" cy="2634101"/>
          </a:xfrm>
          <a:prstGeom prst="rect">
            <a:avLst/>
          </a:prstGeom>
          <a:noFill/>
          <a:ln>
            <a:noFill/>
          </a:ln>
        </p:spPr>
      </p:pic>
      <p:sp>
        <p:nvSpPr>
          <p:cNvPr id="793" name="Google Shape;793;p47"/>
          <p:cNvSpPr txBox="1"/>
          <p:nvPr/>
        </p:nvSpPr>
        <p:spPr>
          <a:xfrm>
            <a:off x="5061750" y="4051850"/>
            <a:ext cx="38595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u="sng">
                <a:latin typeface="Inter"/>
                <a:ea typeface="Inter"/>
                <a:cs typeface="Inter"/>
                <a:sym typeface="Inter"/>
              </a:rPr>
              <a:t>Key Observations</a:t>
            </a:r>
            <a:endParaRPr sz="1200" b="1" u="sng">
              <a:latin typeface="Inter"/>
              <a:ea typeface="Inter"/>
              <a:cs typeface="Inter"/>
              <a:sym typeface="Inter"/>
            </a:endParaRPr>
          </a:p>
          <a:p>
            <a:pPr marL="457200" lvl="0" indent="-304800" algn="l" rtl="0">
              <a:spcBef>
                <a:spcPts val="0"/>
              </a:spcBef>
              <a:spcAft>
                <a:spcPts val="0"/>
              </a:spcAft>
              <a:buSzPts val="1200"/>
              <a:buFont typeface="Inter"/>
              <a:buChar char="●"/>
            </a:pPr>
            <a:r>
              <a:rPr lang="en-GB" sz="1200">
                <a:latin typeface="Inter"/>
                <a:ea typeface="Inter"/>
                <a:cs typeface="Inter"/>
                <a:sym typeface="Inter"/>
              </a:rPr>
              <a:t>Variables highly correlated with one another</a:t>
            </a:r>
            <a:endParaRPr sz="1200">
              <a:latin typeface="Inter"/>
              <a:ea typeface="Inter"/>
              <a:cs typeface="Inter"/>
              <a:sym typeface="Inter"/>
            </a:endParaRPr>
          </a:p>
          <a:p>
            <a:pPr marL="457200" lvl="0" indent="-304800" algn="l" rtl="0">
              <a:spcBef>
                <a:spcPts val="0"/>
              </a:spcBef>
              <a:spcAft>
                <a:spcPts val="0"/>
              </a:spcAft>
              <a:buSzPts val="1200"/>
              <a:buFont typeface="Inter"/>
              <a:buChar char="●"/>
            </a:pPr>
            <a:r>
              <a:rPr lang="en-GB" sz="1200">
                <a:latin typeface="Inter"/>
                <a:ea typeface="Inter"/>
                <a:cs typeface="Inter"/>
                <a:sym typeface="Inter"/>
              </a:rPr>
              <a:t>Seems to divide on mean</a:t>
            </a:r>
            <a:endParaRPr sz="1200">
              <a:latin typeface="Inter"/>
              <a:ea typeface="Inter"/>
              <a:cs typeface="Inter"/>
              <a:sym typeface="Inter"/>
            </a:endParaRPr>
          </a:p>
          <a:p>
            <a:pPr marL="457200" lvl="0" indent="-304800" algn="l" rtl="0">
              <a:spcBef>
                <a:spcPts val="0"/>
              </a:spcBef>
              <a:spcAft>
                <a:spcPts val="0"/>
              </a:spcAft>
              <a:buSzPts val="1200"/>
              <a:buFont typeface="Inter"/>
              <a:buChar char="●"/>
            </a:pPr>
            <a:r>
              <a:rPr lang="en-GB" sz="1200">
                <a:latin typeface="Inter"/>
                <a:ea typeface="Inter"/>
                <a:cs typeface="Inter"/>
                <a:sym typeface="Inter"/>
              </a:rPr>
              <a:t>Does not account for categorical variables</a:t>
            </a:r>
            <a:endParaRPr sz="1200">
              <a:latin typeface="Inter"/>
              <a:ea typeface="Inter"/>
              <a:cs typeface="Inter"/>
              <a:sym typeface="Inter"/>
            </a:endParaRPr>
          </a:p>
        </p:txBody>
      </p:sp>
      <p:pic>
        <p:nvPicPr>
          <p:cNvPr id="794" name="Google Shape;794;p47"/>
          <p:cNvPicPr preferRelativeResize="0"/>
          <p:nvPr/>
        </p:nvPicPr>
        <p:blipFill rotWithShape="1">
          <a:blip r:embed="rId5">
            <a:alphaModFix/>
          </a:blip>
          <a:srcRect t="5331" r="12762" b="9504"/>
          <a:stretch/>
        </p:blipFill>
        <p:spPr>
          <a:xfrm>
            <a:off x="748388" y="1845465"/>
            <a:ext cx="3194916" cy="233848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grpSp>
        <p:nvGrpSpPr>
          <p:cNvPr id="799" name="Google Shape;799;p48"/>
          <p:cNvGrpSpPr/>
          <p:nvPr/>
        </p:nvGrpSpPr>
        <p:grpSpPr>
          <a:xfrm flipH="1">
            <a:off x="316104" y="1077813"/>
            <a:ext cx="3734469" cy="3378451"/>
            <a:chOff x="4981574" y="1877224"/>
            <a:chExt cx="6653250" cy="4504602"/>
          </a:xfrm>
        </p:grpSpPr>
        <p:sp>
          <p:nvSpPr>
            <p:cNvPr id="800" name="Google Shape;800;p48"/>
            <p:cNvSpPr/>
            <p:nvPr/>
          </p:nvSpPr>
          <p:spPr>
            <a:xfrm>
              <a:off x="4981574" y="1877224"/>
              <a:ext cx="131700" cy="151500"/>
            </a:xfrm>
            <a:prstGeom prst="triangle">
              <a:avLst>
                <a:gd name="adj" fmla="val 100000"/>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801" name="Google Shape;801;p48"/>
            <p:cNvSpPr/>
            <p:nvPr/>
          </p:nvSpPr>
          <p:spPr>
            <a:xfrm>
              <a:off x="5109524" y="1877225"/>
              <a:ext cx="6525300" cy="4353000"/>
            </a:xfrm>
            <a:prstGeom prst="rect">
              <a:avLst/>
            </a:prstGeom>
            <a:solidFill>
              <a:schemeClr val="lt1"/>
            </a:solidFill>
            <a:ln w="25400" cap="flat" cmpd="sng">
              <a:solidFill>
                <a:srgbClr val="17161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802" name="Google Shape;802;p48"/>
            <p:cNvSpPr/>
            <p:nvPr/>
          </p:nvSpPr>
          <p:spPr>
            <a:xfrm>
              <a:off x="4981575" y="2028826"/>
              <a:ext cx="6525300" cy="4353000"/>
            </a:xfrm>
            <a:prstGeom prst="rect">
              <a:avLst/>
            </a:prstGeom>
            <a:solidFill>
              <a:srgbClr val="FEDF30"/>
            </a:solidFill>
            <a:ln w="25400" cap="flat" cmpd="sng">
              <a:solidFill>
                <a:srgbClr val="17161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cxnSp>
          <p:nvCxnSpPr>
            <p:cNvPr id="803" name="Google Shape;803;p48"/>
            <p:cNvCxnSpPr/>
            <p:nvPr/>
          </p:nvCxnSpPr>
          <p:spPr>
            <a:xfrm flipH="1">
              <a:off x="4981724" y="1877225"/>
              <a:ext cx="127800" cy="151500"/>
            </a:xfrm>
            <a:prstGeom prst="straightConnector1">
              <a:avLst/>
            </a:prstGeom>
            <a:noFill/>
            <a:ln w="25400" cap="flat" cmpd="sng">
              <a:solidFill>
                <a:srgbClr val="171616"/>
              </a:solidFill>
              <a:prstDash val="solid"/>
              <a:miter lim="800000"/>
              <a:headEnd type="none" w="sm" len="sm"/>
              <a:tailEnd type="none" w="sm" len="sm"/>
            </a:ln>
          </p:spPr>
        </p:cxnSp>
        <p:cxnSp>
          <p:nvCxnSpPr>
            <p:cNvPr id="804" name="Google Shape;804;p48"/>
            <p:cNvCxnSpPr/>
            <p:nvPr/>
          </p:nvCxnSpPr>
          <p:spPr>
            <a:xfrm flipH="1">
              <a:off x="11506986" y="1877225"/>
              <a:ext cx="127800" cy="151500"/>
            </a:xfrm>
            <a:prstGeom prst="straightConnector1">
              <a:avLst/>
            </a:prstGeom>
            <a:noFill/>
            <a:ln w="25400" cap="flat" cmpd="sng">
              <a:solidFill>
                <a:srgbClr val="171616"/>
              </a:solidFill>
              <a:prstDash val="solid"/>
              <a:miter lim="800000"/>
              <a:headEnd type="none" w="sm" len="sm"/>
              <a:tailEnd type="none" w="sm" len="sm"/>
            </a:ln>
          </p:spPr>
        </p:cxnSp>
        <p:cxnSp>
          <p:nvCxnSpPr>
            <p:cNvPr id="805" name="Google Shape;805;p48"/>
            <p:cNvCxnSpPr/>
            <p:nvPr/>
          </p:nvCxnSpPr>
          <p:spPr>
            <a:xfrm flipH="1">
              <a:off x="11506987" y="6230149"/>
              <a:ext cx="127800" cy="151500"/>
            </a:xfrm>
            <a:prstGeom prst="straightConnector1">
              <a:avLst/>
            </a:prstGeom>
            <a:noFill/>
            <a:ln w="25400" cap="flat" cmpd="sng">
              <a:solidFill>
                <a:srgbClr val="171616"/>
              </a:solidFill>
              <a:prstDash val="solid"/>
              <a:miter lim="800000"/>
              <a:headEnd type="none" w="sm" len="sm"/>
              <a:tailEnd type="none" w="sm" len="sm"/>
            </a:ln>
          </p:spPr>
        </p:cxnSp>
      </p:grpSp>
      <p:grpSp>
        <p:nvGrpSpPr>
          <p:cNvPr id="806" name="Google Shape;806;p48"/>
          <p:cNvGrpSpPr/>
          <p:nvPr/>
        </p:nvGrpSpPr>
        <p:grpSpPr>
          <a:xfrm flipH="1">
            <a:off x="453814" y="1430160"/>
            <a:ext cx="3377407" cy="760762"/>
            <a:chOff x="5372367" y="1429946"/>
            <a:chExt cx="6017115" cy="1014349"/>
          </a:xfrm>
        </p:grpSpPr>
        <p:sp>
          <p:nvSpPr>
            <p:cNvPr id="807" name="Google Shape;807;p48"/>
            <p:cNvSpPr txBox="1"/>
            <p:nvPr/>
          </p:nvSpPr>
          <p:spPr>
            <a:xfrm>
              <a:off x="5372367" y="1429946"/>
              <a:ext cx="6017100" cy="297600"/>
            </a:xfrm>
            <a:prstGeom prst="rect">
              <a:avLst/>
            </a:prstGeom>
            <a:solidFill>
              <a:srgbClr val="E50102"/>
            </a:solid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000" i="1" u="sng">
                  <a:solidFill>
                    <a:srgbClr val="171616"/>
                  </a:solidFill>
                  <a:latin typeface="Inter ExtraBold"/>
                  <a:ea typeface="Inter ExtraBold"/>
                  <a:cs typeface="Inter ExtraBold"/>
                  <a:sym typeface="Inter ExtraBold"/>
                </a:rPr>
                <a:t>Description of the Decision Tree Model</a:t>
              </a:r>
              <a:endParaRPr sz="1000" i="1" u="sng" strike="noStrike" cap="none">
                <a:solidFill>
                  <a:srgbClr val="171616"/>
                </a:solidFill>
                <a:latin typeface="Inter ExtraBold"/>
                <a:ea typeface="Inter ExtraBold"/>
                <a:cs typeface="Inter ExtraBold"/>
                <a:sym typeface="Inter ExtraBold"/>
              </a:endParaRPr>
            </a:p>
          </p:txBody>
        </p:sp>
        <p:sp>
          <p:nvSpPr>
            <p:cNvPr id="808" name="Google Shape;808;p48"/>
            <p:cNvSpPr txBox="1"/>
            <p:nvPr/>
          </p:nvSpPr>
          <p:spPr>
            <a:xfrm>
              <a:off x="5372382" y="1793895"/>
              <a:ext cx="6017100" cy="650400"/>
            </a:xfrm>
            <a:prstGeom prst="rect">
              <a:avLst/>
            </a:prstGeom>
            <a:noFill/>
            <a:ln>
              <a:noFill/>
            </a:ln>
          </p:spPr>
          <p:txBody>
            <a:bodyPr spcFirstLastPara="1" wrap="square" lIns="68575" tIns="34275" rIns="68575" bIns="34275" anchor="t" anchorCtr="0">
              <a:spAutoFit/>
            </a:bodyPr>
            <a:lstStyle/>
            <a:p>
              <a:pPr marL="0" marR="0" lvl="0" indent="0" algn="l" rtl="0">
                <a:lnSpc>
                  <a:spcPct val="120000"/>
                </a:lnSpc>
                <a:spcBef>
                  <a:spcPts val="0"/>
                </a:spcBef>
                <a:spcAft>
                  <a:spcPts val="0"/>
                </a:spcAft>
                <a:buNone/>
              </a:pPr>
              <a:r>
                <a:rPr lang="en-GB" sz="800">
                  <a:solidFill>
                    <a:srgbClr val="171616"/>
                  </a:solidFill>
                  <a:latin typeface="Inter"/>
                  <a:ea typeface="Inter"/>
                  <a:cs typeface="Inter"/>
                  <a:sym typeface="Inter"/>
                </a:rPr>
                <a:t>We ran the simple decision tree model on Pre-COVID sales data as an initial attempt to decide how to model the dataset.</a:t>
              </a:r>
              <a:endParaRPr sz="800">
                <a:solidFill>
                  <a:srgbClr val="171616"/>
                </a:solidFill>
                <a:latin typeface="Inter"/>
                <a:ea typeface="Inter"/>
                <a:cs typeface="Inter"/>
                <a:sym typeface="Inter"/>
              </a:endParaRPr>
            </a:p>
            <a:p>
              <a:pPr marL="0" marR="0" lvl="0" indent="0" algn="l" rtl="0">
                <a:lnSpc>
                  <a:spcPct val="120000"/>
                </a:lnSpc>
                <a:spcBef>
                  <a:spcPts val="0"/>
                </a:spcBef>
                <a:spcAft>
                  <a:spcPts val="0"/>
                </a:spcAft>
                <a:buNone/>
              </a:pPr>
              <a:endParaRPr sz="800">
                <a:solidFill>
                  <a:srgbClr val="171616"/>
                </a:solidFill>
                <a:latin typeface="Inter"/>
                <a:ea typeface="Inter"/>
                <a:cs typeface="Inter"/>
                <a:sym typeface="Inter"/>
              </a:endParaRPr>
            </a:p>
          </p:txBody>
        </p:sp>
      </p:grpSp>
      <p:pic>
        <p:nvPicPr>
          <p:cNvPr id="809" name="Google Shape;809;p48"/>
          <p:cNvPicPr preferRelativeResize="0"/>
          <p:nvPr/>
        </p:nvPicPr>
        <p:blipFill rotWithShape="1">
          <a:blip r:embed="rId3">
            <a:alphaModFix/>
          </a:blip>
          <a:srcRect/>
          <a:stretch/>
        </p:blipFill>
        <p:spPr>
          <a:xfrm>
            <a:off x="61550" y="4809125"/>
            <a:ext cx="316225" cy="276452"/>
          </a:xfrm>
          <a:prstGeom prst="rect">
            <a:avLst/>
          </a:prstGeom>
          <a:noFill/>
          <a:ln>
            <a:noFill/>
          </a:ln>
        </p:spPr>
      </p:pic>
      <p:sp>
        <p:nvSpPr>
          <p:cNvPr id="810" name="Google Shape;810;p48"/>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b" anchorCtr="0">
            <a:noAutofit/>
          </a:bodyPr>
          <a:lstStyle/>
          <a:p>
            <a:pPr marL="0" lvl="0" indent="0" algn="r" rtl="0">
              <a:spcBef>
                <a:spcPts val="0"/>
              </a:spcBef>
              <a:spcAft>
                <a:spcPts val="0"/>
              </a:spcAft>
              <a:buNone/>
            </a:pPr>
            <a:fld id="{00000000-1234-1234-1234-123412341234}" type="slidenum">
              <a:rPr lang="en-GB" sz="1100">
                <a:latin typeface="Inter"/>
                <a:ea typeface="Inter"/>
                <a:cs typeface="Inter"/>
                <a:sym typeface="Inter"/>
              </a:rPr>
              <a:t>24</a:t>
            </a:fld>
            <a:endParaRPr sz="1100">
              <a:latin typeface="Inter"/>
              <a:ea typeface="Inter"/>
              <a:cs typeface="Inter"/>
              <a:sym typeface="Inter"/>
            </a:endParaRPr>
          </a:p>
        </p:txBody>
      </p:sp>
      <p:grpSp>
        <p:nvGrpSpPr>
          <p:cNvPr id="811" name="Google Shape;811;p48"/>
          <p:cNvGrpSpPr/>
          <p:nvPr/>
        </p:nvGrpSpPr>
        <p:grpSpPr>
          <a:xfrm>
            <a:off x="251494" y="98350"/>
            <a:ext cx="8430691" cy="626600"/>
            <a:chOff x="251500" y="98350"/>
            <a:chExt cx="8455212" cy="626600"/>
          </a:xfrm>
        </p:grpSpPr>
        <p:sp>
          <p:nvSpPr>
            <p:cNvPr id="812" name="Google Shape;812;p48"/>
            <p:cNvSpPr txBox="1"/>
            <p:nvPr/>
          </p:nvSpPr>
          <p:spPr>
            <a:xfrm>
              <a:off x="251500" y="98350"/>
              <a:ext cx="838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latin typeface="Inter"/>
                  <a:ea typeface="Inter"/>
                  <a:cs typeface="Inter"/>
                  <a:sym typeface="Inter"/>
                </a:rPr>
                <a:t>First Attempt At Modeling the Impact of COVID-19: Decision Tree Model</a:t>
              </a:r>
              <a:endParaRPr b="1">
                <a:latin typeface="Inter"/>
                <a:ea typeface="Inter"/>
                <a:cs typeface="Inter"/>
                <a:sym typeface="Inter"/>
              </a:endParaRPr>
            </a:p>
          </p:txBody>
        </p:sp>
        <p:sp>
          <p:nvSpPr>
            <p:cNvPr id="813" name="Google Shape;813;p48"/>
            <p:cNvSpPr txBox="1"/>
            <p:nvPr/>
          </p:nvSpPr>
          <p:spPr>
            <a:xfrm>
              <a:off x="251512" y="355650"/>
              <a:ext cx="845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Inter"/>
                  <a:ea typeface="Inter"/>
                  <a:cs typeface="Inter"/>
                  <a:sym typeface="Inter"/>
                </a:rPr>
                <a:t>We first considered the use of a simple machine learning decision tree model to assess our first two tasks</a:t>
              </a:r>
              <a:endParaRPr sz="1200">
                <a:latin typeface="Inter"/>
                <a:ea typeface="Inter"/>
                <a:cs typeface="Inter"/>
                <a:sym typeface="Inter"/>
              </a:endParaRPr>
            </a:p>
          </p:txBody>
        </p:sp>
        <p:cxnSp>
          <p:nvCxnSpPr>
            <p:cNvPr id="814" name="Google Shape;814;p48"/>
            <p:cNvCxnSpPr/>
            <p:nvPr/>
          </p:nvCxnSpPr>
          <p:spPr>
            <a:xfrm>
              <a:off x="337000" y="700275"/>
              <a:ext cx="8369700" cy="0"/>
            </a:xfrm>
            <a:prstGeom prst="straightConnector1">
              <a:avLst/>
            </a:prstGeom>
            <a:noFill/>
            <a:ln w="9525" cap="flat" cmpd="sng">
              <a:solidFill>
                <a:schemeClr val="dk2"/>
              </a:solidFill>
              <a:prstDash val="solid"/>
              <a:round/>
              <a:headEnd type="none" w="med" len="med"/>
              <a:tailEnd type="none" w="med" len="med"/>
            </a:ln>
          </p:spPr>
        </p:cxnSp>
      </p:grpSp>
      <p:grpSp>
        <p:nvGrpSpPr>
          <p:cNvPr id="815" name="Google Shape;815;p48"/>
          <p:cNvGrpSpPr/>
          <p:nvPr/>
        </p:nvGrpSpPr>
        <p:grpSpPr>
          <a:xfrm flipH="1">
            <a:off x="435785" y="2082522"/>
            <a:ext cx="3495103" cy="613103"/>
            <a:chOff x="5210701" y="2082280"/>
            <a:chExt cx="6226800" cy="817470"/>
          </a:xfrm>
        </p:grpSpPr>
        <p:sp>
          <p:nvSpPr>
            <p:cNvPr id="816" name="Google Shape;816;p48"/>
            <p:cNvSpPr txBox="1"/>
            <p:nvPr/>
          </p:nvSpPr>
          <p:spPr>
            <a:xfrm>
              <a:off x="5420293" y="2082280"/>
              <a:ext cx="6017100" cy="297600"/>
            </a:xfrm>
            <a:prstGeom prst="rect">
              <a:avLst/>
            </a:prstGeom>
            <a:solidFill>
              <a:srgbClr val="E94444"/>
            </a:solid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000" i="1" u="sng">
                  <a:solidFill>
                    <a:srgbClr val="171616"/>
                  </a:solidFill>
                  <a:latin typeface="Inter ExtraBold"/>
                  <a:ea typeface="Inter ExtraBold"/>
                  <a:cs typeface="Inter ExtraBold"/>
                  <a:sym typeface="Inter ExtraBold"/>
                </a:rPr>
                <a:t>Advantages to This Model</a:t>
              </a:r>
              <a:endParaRPr sz="1000" i="1" u="sng" strike="noStrike" cap="none">
                <a:solidFill>
                  <a:srgbClr val="171616"/>
                </a:solidFill>
                <a:latin typeface="Inter ExtraBold"/>
                <a:ea typeface="Inter ExtraBold"/>
                <a:cs typeface="Inter ExtraBold"/>
                <a:sym typeface="Inter ExtraBold"/>
              </a:endParaRPr>
            </a:p>
          </p:txBody>
        </p:sp>
        <p:sp>
          <p:nvSpPr>
            <p:cNvPr id="817" name="Google Shape;817;p48"/>
            <p:cNvSpPr txBox="1"/>
            <p:nvPr/>
          </p:nvSpPr>
          <p:spPr>
            <a:xfrm>
              <a:off x="5210701" y="2446150"/>
              <a:ext cx="6226800" cy="453600"/>
            </a:xfrm>
            <a:prstGeom prst="rect">
              <a:avLst/>
            </a:prstGeom>
            <a:noFill/>
            <a:ln>
              <a:noFill/>
            </a:ln>
          </p:spPr>
          <p:txBody>
            <a:bodyPr spcFirstLastPara="1" wrap="square" lIns="68575" tIns="34275" rIns="68575" bIns="34275" anchor="t" anchorCtr="0">
              <a:spAutoFit/>
            </a:bodyPr>
            <a:lstStyle/>
            <a:p>
              <a:pPr marL="0" marR="0" lvl="0" indent="0" algn="l" rtl="0">
                <a:lnSpc>
                  <a:spcPct val="120000"/>
                </a:lnSpc>
                <a:spcBef>
                  <a:spcPts val="0"/>
                </a:spcBef>
                <a:spcAft>
                  <a:spcPts val="0"/>
                </a:spcAft>
                <a:buNone/>
              </a:pPr>
              <a:r>
                <a:rPr lang="en-GB" sz="800">
                  <a:solidFill>
                    <a:srgbClr val="171616"/>
                  </a:solidFill>
                  <a:latin typeface="Inter"/>
                  <a:ea typeface="Inter"/>
                  <a:cs typeface="Inter"/>
                  <a:sym typeface="Inter"/>
                </a:rPr>
                <a:t>Simple to implement, captures some randomness, and provides intuitive outputs.</a:t>
              </a:r>
              <a:endParaRPr sz="500" b="0" i="0" u="none" strike="noStrike" cap="none">
                <a:solidFill>
                  <a:srgbClr val="171616"/>
                </a:solidFill>
                <a:latin typeface="Inter"/>
                <a:ea typeface="Inter"/>
                <a:cs typeface="Inter"/>
                <a:sym typeface="Inter"/>
              </a:endParaRPr>
            </a:p>
          </p:txBody>
        </p:sp>
      </p:grpSp>
      <p:grpSp>
        <p:nvGrpSpPr>
          <p:cNvPr id="818" name="Google Shape;818;p48"/>
          <p:cNvGrpSpPr/>
          <p:nvPr/>
        </p:nvGrpSpPr>
        <p:grpSpPr>
          <a:xfrm flipH="1">
            <a:off x="443324" y="2762647"/>
            <a:ext cx="3377401" cy="630394"/>
            <a:chOff x="5610148" y="2687546"/>
            <a:chExt cx="6017105" cy="840525"/>
          </a:xfrm>
        </p:grpSpPr>
        <p:sp>
          <p:nvSpPr>
            <p:cNvPr id="819" name="Google Shape;819;p48"/>
            <p:cNvSpPr txBox="1"/>
            <p:nvPr/>
          </p:nvSpPr>
          <p:spPr>
            <a:xfrm>
              <a:off x="5610148" y="2687546"/>
              <a:ext cx="6017100" cy="297600"/>
            </a:xfrm>
            <a:prstGeom prst="rect">
              <a:avLst/>
            </a:prstGeom>
            <a:solidFill>
              <a:srgbClr val="E50102"/>
            </a:solid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000" i="1" u="sng">
                  <a:solidFill>
                    <a:srgbClr val="171616"/>
                  </a:solidFill>
                  <a:latin typeface="Inter ExtraBold"/>
                  <a:ea typeface="Inter ExtraBold"/>
                  <a:cs typeface="Inter ExtraBold"/>
                  <a:sym typeface="Inter ExtraBold"/>
                </a:rPr>
                <a:t>Disadvantages to This Model</a:t>
              </a:r>
              <a:endParaRPr sz="1000" i="1" u="sng" strike="noStrike" cap="none">
                <a:solidFill>
                  <a:srgbClr val="171616"/>
                </a:solidFill>
                <a:latin typeface="Inter ExtraBold"/>
                <a:ea typeface="Inter ExtraBold"/>
                <a:cs typeface="Inter ExtraBold"/>
                <a:sym typeface="Inter ExtraBold"/>
              </a:endParaRPr>
            </a:p>
          </p:txBody>
        </p:sp>
        <p:sp>
          <p:nvSpPr>
            <p:cNvPr id="820" name="Google Shape;820;p48"/>
            <p:cNvSpPr txBox="1"/>
            <p:nvPr/>
          </p:nvSpPr>
          <p:spPr>
            <a:xfrm>
              <a:off x="5610154" y="3074472"/>
              <a:ext cx="6017100" cy="453600"/>
            </a:xfrm>
            <a:prstGeom prst="rect">
              <a:avLst/>
            </a:prstGeom>
            <a:noFill/>
            <a:ln>
              <a:noFill/>
            </a:ln>
          </p:spPr>
          <p:txBody>
            <a:bodyPr spcFirstLastPara="1" wrap="square" lIns="68575" tIns="34275" rIns="68575" bIns="34275" anchor="t" anchorCtr="0">
              <a:spAutoFit/>
            </a:bodyPr>
            <a:lstStyle/>
            <a:p>
              <a:pPr marL="0" marR="0" lvl="0" indent="0" algn="l" rtl="0">
                <a:lnSpc>
                  <a:spcPct val="120000"/>
                </a:lnSpc>
                <a:spcBef>
                  <a:spcPts val="0"/>
                </a:spcBef>
                <a:spcAft>
                  <a:spcPts val="0"/>
                </a:spcAft>
                <a:buNone/>
              </a:pPr>
              <a:r>
                <a:rPr lang="en-GB" sz="800">
                  <a:solidFill>
                    <a:srgbClr val="171616"/>
                  </a:solidFill>
                  <a:latin typeface="Inter"/>
                  <a:ea typeface="Inter"/>
                  <a:cs typeface="Inter"/>
                  <a:sym typeface="Inter"/>
                </a:rPr>
                <a:t>Unstable as small changes in data can change the tree.</a:t>
              </a:r>
              <a:endParaRPr sz="800">
                <a:solidFill>
                  <a:srgbClr val="171616"/>
                </a:solidFill>
                <a:latin typeface="Inter"/>
                <a:ea typeface="Inter"/>
                <a:cs typeface="Inter"/>
                <a:sym typeface="Inter"/>
              </a:endParaRPr>
            </a:p>
            <a:p>
              <a:pPr marL="0" marR="0" lvl="0" indent="0" algn="l" rtl="0">
                <a:lnSpc>
                  <a:spcPct val="120000"/>
                </a:lnSpc>
                <a:spcBef>
                  <a:spcPts val="0"/>
                </a:spcBef>
                <a:spcAft>
                  <a:spcPts val="0"/>
                </a:spcAft>
                <a:buNone/>
              </a:pPr>
              <a:r>
                <a:rPr lang="en-GB" sz="800">
                  <a:solidFill>
                    <a:srgbClr val="171616"/>
                  </a:solidFill>
                  <a:latin typeface="Inter"/>
                  <a:ea typeface="Inter"/>
                  <a:cs typeface="Inter"/>
                  <a:sym typeface="Inter"/>
                </a:rPr>
                <a:t>Inadequate for capturing data and making predictions over time.</a:t>
              </a:r>
              <a:endParaRPr sz="500" b="0" i="0" u="none" strike="noStrike" cap="none">
                <a:solidFill>
                  <a:srgbClr val="171616"/>
                </a:solidFill>
                <a:latin typeface="Inter"/>
                <a:ea typeface="Inter"/>
                <a:cs typeface="Inter"/>
                <a:sym typeface="Inter"/>
              </a:endParaRPr>
            </a:p>
          </p:txBody>
        </p:sp>
      </p:grpSp>
      <p:grpSp>
        <p:nvGrpSpPr>
          <p:cNvPr id="821" name="Google Shape;821;p48"/>
          <p:cNvGrpSpPr/>
          <p:nvPr/>
        </p:nvGrpSpPr>
        <p:grpSpPr>
          <a:xfrm flipH="1">
            <a:off x="443322" y="3492558"/>
            <a:ext cx="3377401" cy="563382"/>
            <a:chOff x="5486345" y="1272913"/>
            <a:chExt cx="6017105" cy="751175"/>
          </a:xfrm>
        </p:grpSpPr>
        <p:sp>
          <p:nvSpPr>
            <p:cNvPr id="822" name="Google Shape;822;p48"/>
            <p:cNvSpPr txBox="1"/>
            <p:nvPr/>
          </p:nvSpPr>
          <p:spPr>
            <a:xfrm>
              <a:off x="5486345" y="1272913"/>
              <a:ext cx="6017100" cy="297600"/>
            </a:xfrm>
            <a:prstGeom prst="rect">
              <a:avLst/>
            </a:prstGeom>
            <a:solidFill>
              <a:srgbClr val="E50102"/>
            </a:solid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000" i="1" u="sng">
                  <a:solidFill>
                    <a:srgbClr val="171616"/>
                  </a:solidFill>
                  <a:latin typeface="Inter ExtraBold"/>
                  <a:ea typeface="Inter ExtraBold"/>
                  <a:cs typeface="Inter ExtraBold"/>
                  <a:sym typeface="Inter ExtraBold"/>
                </a:rPr>
                <a:t>Our Decision</a:t>
              </a:r>
              <a:endParaRPr sz="1000" i="1" u="sng" strike="noStrike" cap="none">
                <a:solidFill>
                  <a:srgbClr val="171616"/>
                </a:solidFill>
                <a:latin typeface="Inter ExtraBold"/>
                <a:ea typeface="Inter ExtraBold"/>
                <a:cs typeface="Inter ExtraBold"/>
                <a:sym typeface="Inter ExtraBold"/>
              </a:endParaRPr>
            </a:p>
          </p:txBody>
        </p:sp>
        <p:sp>
          <p:nvSpPr>
            <p:cNvPr id="823" name="Google Shape;823;p48"/>
            <p:cNvSpPr txBox="1"/>
            <p:nvPr/>
          </p:nvSpPr>
          <p:spPr>
            <a:xfrm>
              <a:off x="5486350" y="1570488"/>
              <a:ext cx="6017100" cy="453600"/>
            </a:xfrm>
            <a:prstGeom prst="rect">
              <a:avLst/>
            </a:prstGeom>
            <a:noFill/>
            <a:ln>
              <a:noFill/>
            </a:ln>
          </p:spPr>
          <p:txBody>
            <a:bodyPr spcFirstLastPara="1" wrap="square" lIns="68575" tIns="34275" rIns="68575" bIns="34275" anchor="t" anchorCtr="0">
              <a:spAutoFit/>
            </a:bodyPr>
            <a:lstStyle/>
            <a:p>
              <a:pPr marL="0" marR="0" lvl="0" indent="0" algn="l" rtl="0">
                <a:lnSpc>
                  <a:spcPct val="120000"/>
                </a:lnSpc>
                <a:spcBef>
                  <a:spcPts val="0"/>
                </a:spcBef>
                <a:spcAft>
                  <a:spcPts val="0"/>
                </a:spcAft>
                <a:buNone/>
              </a:pPr>
              <a:r>
                <a:rPr lang="en-GB" sz="800">
                  <a:solidFill>
                    <a:srgbClr val="171616"/>
                  </a:solidFill>
                  <a:latin typeface="Inter"/>
                  <a:ea typeface="Inter"/>
                  <a:cs typeface="Inter"/>
                  <a:sym typeface="Inter"/>
                </a:rPr>
                <a:t>For the disadvantages above, we felt prediction accuracy was highly important, so we decided to use a different model.</a:t>
              </a:r>
              <a:endParaRPr sz="500" b="0" i="0" u="none" strike="noStrike" cap="none">
                <a:solidFill>
                  <a:srgbClr val="171616"/>
                </a:solidFill>
                <a:latin typeface="Inter"/>
                <a:ea typeface="Inter"/>
                <a:cs typeface="Inter"/>
                <a:sym typeface="Inter"/>
              </a:endParaRPr>
            </a:p>
          </p:txBody>
        </p:sp>
      </p:grpSp>
      <p:pic>
        <p:nvPicPr>
          <p:cNvPr id="824" name="Google Shape;824;p48"/>
          <p:cNvPicPr preferRelativeResize="0"/>
          <p:nvPr/>
        </p:nvPicPr>
        <p:blipFill>
          <a:blip r:embed="rId4">
            <a:alphaModFix/>
          </a:blip>
          <a:stretch>
            <a:fillRect/>
          </a:stretch>
        </p:blipFill>
        <p:spPr>
          <a:xfrm>
            <a:off x="4160850" y="1264450"/>
            <a:ext cx="4667051" cy="3234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49"/>
          <p:cNvSpPr/>
          <p:nvPr/>
        </p:nvSpPr>
        <p:spPr>
          <a:xfrm>
            <a:off x="5789650" y="3423525"/>
            <a:ext cx="316200" cy="760800"/>
          </a:xfrm>
          <a:prstGeom prst="rect">
            <a:avLst/>
          </a:prstGeom>
          <a:solidFill>
            <a:srgbClr val="E5010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nvGrpSpPr>
          <p:cNvPr id="830" name="Google Shape;830;p49"/>
          <p:cNvGrpSpPr/>
          <p:nvPr/>
        </p:nvGrpSpPr>
        <p:grpSpPr>
          <a:xfrm flipH="1">
            <a:off x="799722" y="1059878"/>
            <a:ext cx="4989937" cy="3378452"/>
            <a:chOff x="4981574" y="1877224"/>
            <a:chExt cx="6653250" cy="4504602"/>
          </a:xfrm>
        </p:grpSpPr>
        <p:sp>
          <p:nvSpPr>
            <p:cNvPr id="831" name="Google Shape;831;p49"/>
            <p:cNvSpPr/>
            <p:nvPr/>
          </p:nvSpPr>
          <p:spPr>
            <a:xfrm>
              <a:off x="4981574" y="1877224"/>
              <a:ext cx="131700" cy="151500"/>
            </a:xfrm>
            <a:prstGeom prst="triangle">
              <a:avLst>
                <a:gd name="adj" fmla="val 100000"/>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832" name="Google Shape;832;p49"/>
            <p:cNvSpPr/>
            <p:nvPr/>
          </p:nvSpPr>
          <p:spPr>
            <a:xfrm>
              <a:off x="5109524" y="1877225"/>
              <a:ext cx="6525300" cy="4353000"/>
            </a:xfrm>
            <a:prstGeom prst="rect">
              <a:avLst/>
            </a:prstGeom>
            <a:solidFill>
              <a:schemeClr val="lt1"/>
            </a:solidFill>
            <a:ln w="25400" cap="flat" cmpd="sng">
              <a:solidFill>
                <a:srgbClr val="17161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833" name="Google Shape;833;p49"/>
            <p:cNvSpPr/>
            <p:nvPr/>
          </p:nvSpPr>
          <p:spPr>
            <a:xfrm>
              <a:off x="4981575" y="2028826"/>
              <a:ext cx="6525300" cy="4353000"/>
            </a:xfrm>
            <a:prstGeom prst="rect">
              <a:avLst/>
            </a:prstGeom>
            <a:solidFill>
              <a:schemeClr val="lt1"/>
            </a:solidFill>
            <a:ln w="25400" cap="flat" cmpd="sng">
              <a:solidFill>
                <a:srgbClr val="17161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cxnSp>
          <p:nvCxnSpPr>
            <p:cNvPr id="834" name="Google Shape;834;p49"/>
            <p:cNvCxnSpPr/>
            <p:nvPr/>
          </p:nvCxnSpPr>
          <p:spPr>
            <a:xfrm flipH="1">
              <a:off x="4981724" y="1877225"/>
              <a:ext cx="127800" cy="151500"/>
            </a:xfrm>
            <a:prstGeom prst="straightConnector1">
              <a:avLst/>
            </a:prstGeom>
            <a:noFill/>
            <a:ln w="25400" cap="flat" cmpd="sng">
              <a:solidFill>
                <a:srgbClr val="171616"/>
              </a:solidFill>
              <a:prstDash val="solid"/>
              <a:miter lim="800000"/>
              <a:headEnd type="none" w="sm" len="sm"/>
              <a:tailEnd type="none" w="sm" len="sm"/>
            </a:ln>
          </p:spPr>
        </p:cxnSp>
        <p:cxnSp>
          <p:nvCxnSpPr>
            <p:cNvPr id="835" name="Google Shape;835;p49"/>
            <p:cNvCxnSpPr/>
            <p:nvPr/>
          </p:nvCxnSpPr>
          <p:spPr>
            <a:xfrm flipH="1">
              <a:off x="11506986" y="1877225"/>
              <a:ext cx="127800" cy="151500"/>
            </a:xfrm>
            <a:prstGeom prst="straightConnector1">
              <a:avLst/>
            </a:prstGeom>
            <a:noFill/>
            <a:ln w="25400" cap="flat" cmpd="sng">
              <a:solidFill>
                <a:srgbClr val="171616"/>
              </a:solidFill>
              <a:prstDash val="solid"/>
              <a:miter lim="800000"/>
              <a:headEnd type="none" w="sm" len="sm"/>
              <a:tailEnd type="none" w="sm" len="sm"/>
            </a:ln>
          </p:spPr>
        </p:cxnSp>
        <p:cxnSp>
          <p:nvCxnSpPr>
            <p:cNvPr id="836" name="Google Shape;836;p49"/>
            <p:cNvCxnSpPr/>
            <p:nvPr/>
          </p:nvCxnSpPr>
          <p:spPr>
            <a:xfrm flipH="1">
              <a:off x="11506987" y="6230149"/>
              <a:ext cx="127800" cy="151500"/>
            </a:xfrm>
            <a:prstGeom prst="straightConnector1">
              <a:avLst/>
            </a:prstGeom>
            <a:noFill/>
            <a:ln w="25400" cap="flat" cmpd="sng">
              <a:solidFill>
                <a:srgbClr val="171616"/>
              </a:solidFill>
              <a:prstDash val="solid"/>
              <a:miter lim="800000"/>
              <a:headEnd type="none" w="sm" len="sm"/>
              <a:tailEnd type="none" w="sm" len="sm"/>
            </a:ln>
          </p:spPr>
        </p:cxnSp>
      </p:grpSp>
      <p:grpSp>
        <p:nvGrpSpPr>
          <p:cNvPr id="837" name="Google Shape;837;p49"/>
          <p:cNvGrpSpPr/>
          <p:nvPr/>
        </p:nvGrpSpPr>
        <p:grpSpPr>
          <a:xfrm flipH="1">
            <a:off x="978725" y="1244725"/>
            <a:ext cx="4512846" cy="760707"/>
            <a:chOff x="5379026" y="1206613"/>
            <a:chExt cx="6017128" cy="1014275"/>
          </a:xfrm>
        </p:grpSpPr>
        <p:sp>
          <p:nvSpPr>
            <p:cNvPr id="838" name="Google Shape;838;p49"/>
            <p:cNvSpPr txBox="1"/>
            <p:nvPr/>
          </p:nvSpPr>
          <p:spPr>
            <a:xfrm>
              <a:off x="5379026" y="1206613"/>
              <a:ext cx="6017100" cy="297600"/>
            </a:xfrm>
            <a:prstGeom prst="rect">
              <a:avLst/>
            </a:prstGeom>
            <a:solidFill>
              <a:srgbClr val="E50102"/>
            </a:solid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000" i="1" u="sng">
                  <a:solidFill>
                    <a:srgbClr val="171616"/>
                  </a:solidFill>
                  <a:latin typeface="Inter ExtraBold"/>
                  <a:ea typeface="Inter ExtraBold"/>
                  <a:cs typeface="Inter ExtraBold"/>
                  <a:sym typeface="Inter ExtraBold"/>
                </a:rPr>
                <a:t>Description of the Random Forest model</a:t>
              </a:r>
              <a:endParaRPr sz="1000" i="1" u="sng" strike="noStrike" cap="none">
                <a:solidFill>
                  <a:srgbClr val="171616"/>
                </a:solidFill>
                <a:latin typeface="Inter ExtraBold"/>
                <a:ea typeface="Inter ExtraBold"/>
                <a:cs typeface="Inter ExtraBold"/>
                <a:sym typeface="Inter ExtraBold"/>
              </a:endParaRPr>
            </a:p>
          </p:txBody>
        </p:sp>
        <p:sp>
          <p:nvSpPr>
            <p:cNvPr id="839" name="Google Shape;839;p49"/>
            <p:cNvSpPr txBox="1"/>
            <p:nvPr/>
          </p:nvSpPr>
          <p:spPr>
            <a:xfrm>
              <a:off x="5379054" y="1570488"/>
              <a:ext cx="6017100" cy="650400"/>
            </a:xfrm>
            <a:prstGeom prst="rect">
              <a:avLst/>
            </a:prstGeom>
            <a:noFill/>
            <a:ln>
              <a:noFill/>
            </a:ln>
          </p:spPr>
          <p:txBody>
            <a:bodyPr spcFirstLastPara="1" wrap="square" lIns="68575" tIns="34275" rIns="68575" bIns="34275" anchor="t" anchorCtr="0">
              <a:spAutoFit/>
            </a:bodyPr>
            <a:lstStyle/>
            <a:p>
              <a:pPr marL="0" marR="0" lvl="0" indent="0" algn="l" rtl="0">
                <a:lnSpc>
                  <a:spcPct val="120000"/>
                </a:lnSpc>
                <a:spcBef>
                  <a:spcPts val="0"/>
                </a:spcBef>
                <a:spcAft>
                  <a:spcPts val="0"/>
                </a:spcAft>
                <a:buNone/>
              </a:pPr>
              <a:r>
                <a:rPr lang="en-GB" sz="800">
                  <a:solidFill>
                    <a:srgbClr val="171616"/>
                  </a:solidFill>
                  <a:latin typeface="Inter"/>
                  <a:ea typeface="Inter"/>
                  <a:cs typeface="Inter"/>
                  <a:sym typeface="Inter"/>
                </a:rPr>
                <a:t>We separated the data set into Pre-COVID group and COVID group, then converted categorical data variables using one-hot encoding in Python. Using a test size of 0.2, we ran a random forest model on the training data and made prediction for testing data.  </a:t>
              </a:r>
              <a:endParaRPr sz="800">
                <a:solidFill>
                  <a:srgbClr val="171616"/>
                </a:solidFill>
                <a:latin typeface="Inter"/>
                <a:ea typeface="Inter"/>
                <a:cs typeface="Inter"/>
                <a:sym typeface="Inter"/>
              </a:endParaRPr>
            </a:p>
          </p:txBody>
        </p:sp>
      </p:grpSp>
      <p:pic>
        <p:nvPicPr>
          <p:cNvPr id="840" name="Google Shape;840;p49"/>
          <p:cNvPicPr preferRelativeResize="0"/>
          <p:nvPr/>
        </p:nvPicPr>
        <p:blipFill rotWithShape="1">
          <a:blip r:embed="rId3">
            <a:alphaModFix/>
          </a:blip>
          <a:srcRect/>
          <a:stretch/>
        </p:blipFill>
        <p:spPr>
          <a:xfrm>
            <a:off x="61550" y="4809125"/>
            <a:ext cx="316225" cy="276452"/>
          </a:xfrm>
          <a:prstGeom prst="rect">
            <a:avLst/>
          </a:prstGeom>
          <a:noFill/>
          <a:ln>
            <a:noFill/>
          </a:ln>
        </p:spPr>
      </p:pic>
      <p:sp>
        <p:nvSpPr>
          <p:cNvPr id="841" name="Google Shape;841;p49"/>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b" anchorCtr="0">
            <a:noAutofit/>
          </a:bodyPr>
          <a:lstStyle/>
          <a:p>
            <a:pPr marL="0" lvl="0" indent="0" algn="r" rtl="0">
              <a:spcBef>
                <a:spcPts val="0"/>
              </a:spcBef>
              <a:spcAft>
                <a:spcPts val="0"/>
              </a:spcAft>
              <a:buNone/>
            </a:pPr>
            <a:fld id="{00000000-1234-1234-1234-123412341234}" type="slidenum">
              <a:rPr lang="en-GB" sz="1100">
                <a:latin typeface="Inter"/>
                <a:ea typeface="Inter"/>
                <a:cs typeface="Inter"/>
                <a:sym typeface="Inter"/>
              </a:rPr>
              <a:t>25</a:t>
            </a:fld>
            <a:endParaRPr sz="1100">
              <a:latin typeface="Inter"/>
              <a:ea typeface="Inter"/>
              <a:cs typeface="Inter"/>
              <a:sym typeface="Inter"/>
            </a:endParaRPr>
          </a:p>
        </p:txBody>
      </p:sp>
      <p:grpSp>
        <p:nvGrpSpPr>
          <p:cNvPr id="842" name="Google Shape;842;p49"/>
          <p:cNvGrpSpPr/>
          <p:nvPr/>
        </p:nvGrpSpPr>
        <p:grpSpPr>
          <a:xfrm>
            <a:off x="251494" y="98350"/>
            <a:ext cx="8430691" cy="626600"/>
            <a:chOff x="251500" y="98350"/>
            <a:chExt cx="8455212" cy="626600"/>
          </a:xfrm>
        </p:grpSpPr>
        <p:sp>
          <p:nvSpPr>
            <p:cNvPr id="843" name="Google Shape;843;p49"/>
            <p:cNvSpPr txBox="1"/>
            <p:nvPr/>
          </p:nvSpPr>
          <p:spPr>
            <a:xfrm>
              <a:off x="251500" y="98350"/>
              <a:ext cx="838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latin typeface="Inter"/>
                  <a:ea typeface="Inter"/>
                  <a:cs typeface="Inter"/>
                  <a:sym typeface="Inter"/>
                </a:rPr>
                <a:t>Second Attempt At Modeling the Impact of COVID-19: Random Forest Model</a:t>
              </a:r>
              <a:endParaRPr b="1">
                <a:latin typeface="Inter"/>
                <a:ea typeface="Inter"/>
                <a:cs typeface="Inter"/>
                <a:sym typeface="Inter"/>
              </a:endParaRPr>
            </a:p>
          </p:txBody>
        </p:sp>
        <p:sp>
          <p:nvSpPr>
            <p:cNvPr id="844" name="Google Shape;844;p49"/>
            <p:cNvSpPr txBox="1"/>
            <p:nvPr/>
          </p:nvSpPr>
          <p:spPr>
            <a:xfrm>
              <a:off x="251512" y="355650"/>
              <a:ext cx="845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Inter"/>
                  <a:ea typeface="Inter"/>
                  <a:cs typeface="Inter"/>
                  <a:sym typeface="Inter"/>
                </a:rPr>
                <a:t>We considered the use of a random forest model to address the impact of COVID-19 on sales</a:t>
              </a:r>
              <a:endParaRPr sz="1200">
                <a:latin typeface="Inter"/>
                <a:ea typeface="Inter"/>
                <a:cs typeface="Inter"/>
                <a:sym typeface="Inter"/>
              </a:endParaRPr>
            </a:p>
          </p:txBody>
        </p:sp>
        <p:cxnSp>
          <p:nvCxnSpPr>
            <p:cNvPr id="845" name="Google Shape;845;p49"/>
            <p:cNvCxnSpPr/>
            <p:nvPr/>
          </p:nvCxnSpPr>
          <p:spPr>
            <a:xfrm>
              <a:off x="337000" y="700275"/>
              <a:ext cx="8369700" cy="0"/>
            </a:xfrm>
            <a:prstGeom prst="straightConnector1">
              <a:avLst/>
            </a:prstGeom>
            <a:noFill/>
            <a:ln w="9525" cap="flat" cmpd="sng">
              <a:solidFill>
                <a:schemeClr val="dk2"/>
              </a:solidFill>
              <a:prstDash val="solid"/>
              <a:round/>
              <a:headEnd type="none" w="med" len="med"/>
              <a:tailEnd type="none" w="med" len="med"/>
            </a:ln>
          </p:spPr>
        </p:cxnSp>
      </p:grpSp>
      <p:sp>
        <p:nvSpPr>
          <p:cNvPr id="846" name="Google Shape;846;p49"/>
          <p:cNvSpPr txBox="1"/>
          <p:nvPr/>
        </p:nvSpPr>
        <p:spPr>
          <a:xfrm>
            <a:off x="6159423" y="3146325"/>
            <a:ext cx="1767600" cy="1315200"/>
          </a:xfrm>
          <a:prstGeom prst="rect">
            <a:avLst/>
          </a:prstGeom>
          <a:solidFill>
            <a:srgbClr val="FEDF3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300" b="1">
                <a:latin typeface="Inter"/>
                <a:ea typeface="Inter"/>
                <a:cs typeface="Inter"/>
                <a:sym typeface="Inter"/>
              </a:rPr>
              <a:t>Model Output on the next slide </a:t>
            </a:r>
            <a:endParaRPr sz="1300" b="1">
              <a:latin typeface="Inter"/>
              <a:ea typeface="Inter"/>
              <a:cs typeface="Inter"/>
              <a:sym typeface="Inter"/>
            </a:endParaRPr>
          </a:p>
        </p:txBody>
      </p:sp>
      <p:grpSp>
        <p:nvGrpSpPr>
          <p:cNvPr id="847" name="Google Shape;847;p49"/>
          <p:cNvGrpSpPr/>
          <p:nvPr/>
        </p:nvGrpSpPr>
        <p:grpSpPr>
          <a:xfrm flipH="1">
            <a:off x="973713" y="2520775"/>
            <a:ext cx="4512846" cy="602494"/>
            <a:chOff x="5420293" y="2148446"/>
            <a:chExt cx="6017128" cy="803325"/>
          </a:xfrm>
        </p:grpSpPr>
        <p:sp>
          <p:nvSpPr>
            <p:cNvPr id="848" name="Google Shape;848;p49"/>
            <p:cNvSpPr txBox="1"/>
            <p:nvPr/>
          </p:nvSpPr>
          <p:spPr>
            <a:xfrm>
              <a:off x="5420293" y="2148446"/>
              <a:ext cx="6017100" cy="297600"/>
            </a:xfrm>
            <a:prstGeom prst="rect">
              <a:avLst/>
            </a:prstGeom>
            <a:solidFill>
              <a:srgbClr val="E50102"/>
            </a:solid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000" i="1" u="sng">
                  <a:solidFill>
                    <a:srgbClr val="171616"/>
                  </a:solidFill>
                  <a:latin typeface="Inter ExtraBold"/>
                  <a:ea typeface="Inter ExtraBold"/>
                  <a:cs typeface="Inter ExtraBold"/>
                  <a:sym typeface="Inter ExtraBold"/>
                </a:rPr>
                <a:t>Advantages to This Model</a:t>
              </a:r>
              <a:endParaRPr sz="1000" i="1" u="sng" strike="noStrike" cap="none">
                <a:solidFill>
                  <a:srgbClr val="171616"/>
                </a:solidFill>
                <a:latin typeface="Inter ExtraBold"/>
                <a:ea typeface="Inter ExtraBold"/>
                <a:cs typeface="Inter ExtraBold"/>
                <a:sym typeface="Inter ExtraBold"/>
              </a:endParaRPr>
            </a:p>
          </p:txBody>
        </p:sp>
        <p:sp>
          <p:nvSpPr>
            <p:cNvPr id="849" name="Google Shape;849;p49"/>
            <p:cNvSpPr txBox="1"/>
            <p:nvPr/>
          </p:nvSpPr>
          <p:spPr>
            <a:xfrm>
              <a:off x="5420320" y="2498172"/>
              <a:ext cx="6017100" cy="453600"/>
            </a:xfrm>
            <a:prstGeom prst="rect">
              <a:avLst/>
            </a:prstGeom>
            <a:noFill/>
            <a:ln>
              <a:noFill/>
            </a:ln>
          </p:spPr>
          <p:txBody>
            <a:bodyPr spcFirstLastPara="1" wrap="square" lIns="68575" tIns="34275" rIns="68575" bIns="34275" anchor="t" anchorCtr="0">
              <a:spAutoFit/>
            </a:bodyPr>
            <a:lstStyle/>
            <a:p>
              <a:pPr marL="0" marR="0" lvl="0" indent="0" algn="l" rtl="0">
                <a:lnSpc>
                  <a:spcPct val="120000"/>
                </a:lnSpc>
                <a:spcBef>
                  <a:spcPts val="0"/>
                </a:spcBef>
                <a:spcAft>
                  <a:spcPts val="0"/>
                </a:spcAft>
                <a:buNone/>
              </a:pPr>
              <a:r>
                <a:rPr lang="en-GB" sz="800">
                  <a:solidFill>
                    <a:srgbClr val="171616"/>
                  </a:solidFill>
                  <a:latin typeface="Inter"/>
                  <a:ea typeface="Inter"/>
                  <a:cs typeface="Inter"/>
                  <a:sym typeface="Inter"/>
                </a:rPr>
                <a:t>Reduces overfitting in decision trees, flexible to both categorical and continuous variables, and utomates missing value in dataset.</a:t>
              </a:r>
              <a:endParaRPr sz="800">
                <a:solidFill>
                  <a:srgbClr val="171616"/>
                </a:solidFill>
                <a:latin typeface="Inter"/>
                <a:ea typeface="Inter"/>
                <a:cs typeface="Inter"/>
                <a:sym typeface="Inter"/>
              </a:endParaRPr>
            </a:p>
          </p:txBody>
        </p:sp>
      </p:grpSp>
      <p:grpSp>
        <p:nvGrpSpPr>
          <p:cNvPr id="850" name="Google Shape;850;p49"/>
          <p:cNvGrpSpPr/>
          <p:nvPr/>
        </p:nvGrpSpPr>
        <p:grpSpPr>
          <a:xfrm flipH="1">
            <a:off x="983738" y="3179875"/>
            <a:ext cx="4512846" cy="465282"/>
            <a:chOff x="5610126" y="2824046"/>
            <a:chExt cx="6017128" cy="620375"/>
          </a:xfrm>
        </p:grpSpPr>
        <p:sp>
          <p:nvSpPr>
            <p:cNvPr id="851" name="Google Shape;851;p49"/>
            <p:cNvSpPr txBox="1"/>
            <p:nvPr/>
          </p:nvSpPr>
          <p:spPr>
            <a:xfrm>
              <a:off x="5610126" y="2824046"/>
              <a:ext cx="6017100" cy="297600"/>
            </a:xfrm>
            <a:prstGeom prst="rect">
              <a:avLst/>
            </a:prstGeom>
            <a:solidFill>
              <a:srgbClr val="E50102"/>
            </a:solid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000" i="1" u="sng">
                  <a:solidFill>
                    <a:srgbClr val="171616"/>
                  </a:solidFill>
                  <a:latin typeface="Inter ExtraBold"/>
                  <a:ea typeface="Inter ExtraBold"/>
                  <a:cs typeface="Inter ExtraBold"/>
                  <a:sym typeface="Inter ExtraBold"/>
                </a:rPr>
                <a:t>Disadvantages to This Model</a:t>
              </a:r>
              <a:endParaRPr sz="1000" i="1" u="sng" strike="noStrike" cap="none">
                <a:solidFill>
                  <a:srgbClr val="171616"/>
                </a:solidFill>
                <a:latin typeface="Inter ExtraBold"/>
                <a:ea typeface="Inter ExtraBold"/>
                <a:cs typeface="Inter ExtraBold"/>
                <a:sym typeface="Inter ExtraBold"/>
              </a:endParaRPr>
            </a:p>
          </p:txBody>
        </p:sp>
        <p:sp>
          <p:nvSpPr>
            <p:cNvPr id="852" name="Google Shape;852;p49"/>
            <p:cNvSpPr txBox="1"/>
            <p:nvPr/>
          </p:nvSpPr>
          <p:spPr>
            <a:xfrm>
              <a:off x="5610154" y="3187922"/>
              <a:ext cx="6017100" cy="256500"/>
            </a:xfrm>
            <a:prstGeom prst="rect">
              <a:avLst/>
            </a:prstGeom>
            <a:noFill/>
            <a:ln>
              <a:noFill/>
            </a:ln>
          </p:spPr>
          <p:txBody>
            <a:bodyPr spcFirstLastPara="1" wrap="square" lIns="68575" tIns="34275" rIns="68575" bIns="34275" anchor="t" anchorCtr="0">
              <a:spAutoFit/>
            </a:bodyPr>
            <a:lstStyle/>
            <a:p>
              <a:pPr marL="0" marR="0" lvl="0" indent="0" algn="l" rtl="0">
                <a:lnSpc>
                  <a:spcPct val="120000"/>
                </a:lnSpc>
                <a:spcBef>
                  <a:spcPts val="0"/>
                </a:spcBef>
                <a:spcAft>
                  <a:spcPts val="0"/>
                </a:spcAft>
                <a:buNone/>
              </a:pPr>
              <a:r>
                <a:rPr lang="en-GB" sz="800">
                  <a:solidFill>
                    <a:srgbClr val="171616"/>
                  </a:solidFill>
                  <a:latin typeface="Inter"/>
                  <a:ea typeface="Inter"/>
                  <a:cs typeface="Inter"/>
                  <a:sym typeface="Inter"/>
                </a:rPr>
                <a:t>Susceptible to overfitting with an increase in inputs.</a:t>
              </a:r>
              <a:endParaRPr sz="800">
                <a:solidFill>
                  <a:srgbClr val="171616"/>
                </a:solidFill>
                <a:latin typeface="Inter"/>
                <a:ea typeface="Inter"/>
                <a:cs typeface="Inter"/>
                <a:sym typeface="Inter"/>
              </a:endParaRPr>
            </a:p>
          </p:txBody>
        </p:sp>
      </p:grpSp>
      <p:grpSp>
        <p:nvGrpSpPr>
          <p:cNvPr id="853" name="Google Shape;853;p49"/>
          <p:cNvGrpSpPr/>
          <p:nvPr/>
        </p:nvGrpSpPr>
        <p:grpSpPr>
          <a:xfrm flipH="1">
            <a:off x="973713" y="3701750"/>
            <a:ext cx="4512846" cy="588257"/>
            <a:chOff x="5499676" y="1305446"/>
            <a:chExt cx="6017128" cy="784342"/>
          </a:xfrm>
        </p:grpSpPr>
        <p:sp>
          <p:nvSpPr>
            <p:cNvPr id="854" name="Google Shape;854;p49"/>
            <p:cNvSpPr txBox="1"/>
            <p:nvPr/>
          </p:nvSpPr>
          <p:spPr>
            <a:xfrm>
              <a:off x="5499676" y="1305446"/>
              <a:ext cx="6017100" cy="297600"/>
            </a:xfrm>
            <a:prstGeom prst="rect">
              <a:avLst/>
            </a:prstGeom>
            <a:solidFill>
              <a:srgbClr val="E50102"/>
            </a:solid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000" i="1" u="sng">
                  <a:solidFill>
                    <a:srgbClr val="171616"/>
                  </a:solidFill>
                  <a:latin typeface="Inter ExtraBold"/>
                  <a:ea typeface="Inter ExtraBold"/>
                  <a:cs typeface="Inter ExtraBold"/>
                  <a:sym typeface="Inter ExtraBold"/>
                </a:rPr>
                <a:t>Our Decision</a:t>
              </a:r>
              <a:endParaRPr sz="1000" i="1" u="sng" strike="noStrike" cap="none">
                <a:solidFill>
                  <a:srgbClr val="171616"/>
                </a:solidFill>
                <a:latin typeface="Inter ExtraBold"/>
                <a:ea typeface="Inter ExtraBold"/>
                <a:cs typeface="Inter ExtraBold"/>
                <a:sym typeface="Inter ExtraBold"/>
              </a:endParaRPr>
            </a:p>
          </p:txBody>
        </p:sp>
        <p:sp>
          <p:nvSpPr>
            <p:cNvPr id="855" name="Google Shape;855;p49"/>
            <p:cNvSpPr txBox="1"/>
            <p:nvPr/>
          </p:nvSpPr>
          <p:spPr>
            <a:xfrm>
              <a:off x="5499704" y="1636188"/>
              <a:ext cx="6017100" cy="453600"/>
            </a:xfrm>
            <a:prstGeom prst="rect">
              <a:avLst/>
            </a:prstGeom>
            <a:noFill/>
            <a:ln>
              <a:noFill/>
            </a:ln>
          </p:spPr>
          <p:txBody>
            <a:bodyPr spcFirstLastPara="1" wrap="square" lIns="68575" tIns="34275" rIns="68575" bIns="34275" anchor="t" anchorCtr="0">
              <a:spAutoFit/>
            </a:bodyPr>
            <a:lstStyle/>
            <a:p>
              <a:pPr marL="0" marR="0" lvl="0" indent="0" algn="l" rtl="0">
                <a:lnSpc>
                  <a:spcPct val="120000"/>
                </a:lnSpc>
                <a:spcBef>
                  <a:spcPts val="0"/>
                </a:spcBef>
                <a:spcAft>
                  <a:spcPts val="0"/>
                </a:spcAft>
                <a:buNone/>
              </a:pPr>
              <a:r>
                <a:rPr lang="en-GB" sz="800">
                  <a:solidFill>
                    <a:srgbClr val="171616"/>
                  </a:solidFill>
                  <a:latin typeface="Inter"/>
                  <a:ea typeface="Inter"/>
                  <a:cs typeface="Inter"/>
                  <a:sym typeface="Inter"/>
                </a:rPr>
                <a:t>Similar to the decision tree model, we value our prediction accuracy highly and decided to adopt a different model.</a:t>
              </a:r>
              <a:endParaRPr sz="800">
                <a:solidFill>
                  <a:srgbClr val="171616"/>
                </a:solidFill>
                <a:latin typeface="Inter"/>
                <a:ea typeface="Inter"/>
                <a:cs typeface="Inter"/>
                <a:sym typeface="Inter"/>
              </a:endParaRPr>
            </a:p>
          </p:txBody>
        </p:sp>
      </p:grpSp>
      <p:sp>
        <p:nvSpPr>
          <p:cNvPr id="856" name="Google Shape;856;p49"/>
          <p:cNvSpPr txBox="1"/>
          <p:nvPr/>
        </p:nvSpPr>
        <p:spPr>
          <a:xfrm flipH="1">
            <a:off x="983700" y="2043257"/>
            <a:ext cx="4512900" cy="340200"/>
          </a:xfrm>
          <a:prstGeom prst="rect">
            <a:avLst/>
          </a:prstGeom>
          <a:noFill/>
          <a:ln>
            <a:noFill/>
          </a:ln>
        </p:spPr>
        <p:txBody>
          <a:bodyPr spcFirstLastPara="1" wrap="square" lIns="68575" tIns="34275" rIns="68575" bIns="34275" anchor="t" anchorCtr="0">
            <a:spAutoFit/>
          </a:bodyPr>
          <a:lstStyle/>
          <a:p>
            <a:pPr marL="0" marR="0" lvl="0" indent="0" algn="l" rtl="0">
              <a:lnSpc>
                <a:spcPct val="120000"/>
              </a:lnSpc>
              <a:spcBef>
                <a:spcPts val="0"/>
              </a:spcBef>
              <a:spcAft>
                <a:spcPts val="0"/>
              </a:spcAft>
              <a:buNone/>
            </a:pPr>
            <a:r>
              <a:rPr lang="en-GB" sz="800">
                <a:solidFill>
                  <a:srgbClr val="171616"/>
                </a:solidFill>
                <a:latin typeface="Inter"/>
                <a:ea typeface="Inter"/>
                <a:cs typeface="Inter"/>
                <a:sym typeface="Inter"/>
              </a:rPr>
              <a:t>We performed an error calculation to find accuracy of our model outputs before further applying this model to the COVID data and making final predictions.</a:t>
            </a:r>
            <a:endParaRPr sz="800">
              <a:solidFill>
                <a:srgbClr val="171616"/>
              </a:solidFill>
              <a:latin typeface="Inter"/>
              <a:ea typeface="Inter"/>
              <a:cs typeface="Inter"/>
              <a:sym typeface="Inte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pic>
        <p:nvPicPr>
          <p:cNvPr id="861" name="Google Shape;861;p50"/>
          <p:cNvPicPr preferRelativeResize="0"/>
          <p:nvPr/>
        </p:nvPicPr>
        <p:blipFill rotWithShape="1">
          <a:blip r:embed="rId3">
            <a:alphaModFix/>
          </a:blip>
          <a:srcRect/>
          <a:stretch/>
        </p:blipFill>
        <p:spPr>
          <a:xfrm>
            <a:off x="61550" y="4809125"/>
            <a:ext cx="316225" cy="276452"/>
          </a:xfrm>
          <a:prstGeom prst="rect">
            <a:avLst/>
          </a:prstGeom>
          <a:noFill/>
          <a:ln>
            <a:noFill/>
          </a:ln>
        </p:spPr>
      </p:pic>
      <p:sp>
        <p:nvSpPr>
          <p:cNvPr id="862" name="Google Shape;862;p50"/>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b" anchorCtr="0">
            <a:noAutofit/>
          </a:bodyPr>
          <a:lstStyle/>
          <a:p>
            <a:pPr marL="0" lvl="0" indent="0" algn="r" rtl="0">
              <a:spcBef>
                <a:spcPts val="0"/>
              </a:spcBef>
              <a:spcAft>
                <a:spcPts val="0"/>
              </a:spcAft>
              <a:buNone/>
            </a:pPr>
            <a:fld id="{00000000-1234-1234-1234-123412341234}" type="slidenum">
              <a:rPr lang="en-GB" sz="1100">
                <a:latin typeface="Inter"/>
                <a:ea typeface="Inter"/>
                <a:cs typeface="Inter"/>
                <a:sym typeface="Inter"/>
              </a:rPr>
              <a:t>26</a:t>
            </a:fld>
            <a:endParaRPr sz="1100">
              <a:latin typeface="Inter"/>
              <a:ea typeface="Inter"/>
              <a:cs typeface="Inter"/>
              <a:sym typeface="Inter"/>
            </a:endParaRPr>
          </a:p>
        </p:txBody>
      </p:sp>
      <p:grpSp>
        <p:nvGrpSpPr>
          <p:cNvPr id="863" name="Google Shape;863;p50"/>
          <p:cNvGrpSpPr/>
          <p:nvPr/>
        </p:nvGrpSpPr>
        <p:grpSpPr>
          <a:xfrm>
            <a:off x="251494" y="98350"/>
            <a:ext cx="8430691" cy="626600"/>
            <a:chOff x="251500" y="98350"/>
            <a:chExt cx="8455212" cy="626600"/>
          </a:xfrm>
        </p:grpSpPr>
        <p:sp>
          <p:nvSpPr>
            <p:cNvPr id="864" name="Google Shape;864;p50"/>
            <p:cNvSpPr txBox="1"/>
            <p:nvPr/>
          </p:nvSpPr>
          <p:spPr>
            <a:xfrm>
              <a:off x="251500" y="98350"/>
              <a:ext cx="838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latin typeface="Inter"/>
                  <a:ea typeface="Inter"/>
                  <a:cs typeface="Inter"/>
                  <a:sym typeface="Inter"/>
                </a:rPr>
                <a:t>Second Attempt At Modeling the Impact of COVID-19: Random Forest Model</a:t>
              </a:r>
              <a:endParaRPr b="1">
                <a:latin typeface="Inter"/>
                <a:ea typeface="Inter"/>
                <a:cs typeface="Inter"/>
                <a:sym typeface="Inter"/>
              </a:endParaRPr>
            </a:p>
          </p:txBody>
        </p:sp>
        <p:sp>
          <p:nvSpPr>
            <p:cNvPr id="865" name="Google Shape;865;p50"/>
            <p:cNvSpPr txBox="1"/>
            <p:nvPr/>
          </p:nvSpPr>
          <p:spPr>
            <a:xfrm>
              <a:off x="251512" y="355650"/>
              <a:ext cx="845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Inter"/>
                  <a:ea typeface="Inter"/>
                  <a:cs typeface="Inter"/>
                  <a:sym typeface="Inter"/>
                </a:rPr>
                <a:t>We considered the use of a random forest model to address the impact of COVID-19 on sales</a:t>
              </a:r>
              <a:endParaRPr sz="1200">
                <a:latin typeface="Inter"/>
                <a:ea typeface="Inter"/>
                <a:cs typeface="Inter"/>
                <a:sym typeface="Inter"/>
              </a:endParaRPr>
            </a:p>
          </p:txBody>
        </p:sp>
        <p:cxnSp>
          <p:nvCxnSpPr>
            <p:cNvPr id="866" name="Google Shape;866;p50"/>
            <p:cNvCxnSpPr/>
            <p:nvPr/>
          </p:nvCxnSpPr>
          <p:spPr>
            <a:xfrm>
              <a:off x="337000" y="700275"/>
              <a:ext cx="8369700" cy="0"/>
            </a:xfrm>
            <a:prstGeom prst="straightConnector1">
              <a:avLst/>
            </a:prstGeom>
            <a:noFill/>
            <a:ln w="9525" cap="flat" cmpd="sng">
              <a:solidFill>
                <a:schemeClr val="dk2"/>
              </a:solidFill>
              <a:prstDash val="solid"/>
              <a:round/>
              <a:headEnd type="none" w="med" len="med"/>
              <a:tailEnd type="none" w="med" len="med"/>
            </a:ln>
          </p:spPr>
        </p:cxnSp>
      </p:grpSp>
      <p:pic>
        <p:nvPicPr>
          <p:cNvPr id="867" name="Google Shape;867;p50"/>
          <p:cNvPicPr preferRelativeResize="0"/>
          <p:nvPr/>
        </p:nvPicPr>
        <p:blipFill>
          <a:blip r:embed="rId4">
            <a:alphaModFix/>
          </a:blip>
          <a:stretch>
            <a:fillRect/>
          </a:stretch>
        </p:blipFill>
        <p:spPr>
          <a:xfrm>
            <a:off x="110150" y="949025"/>
            <a:ext cx="8923699" cy="32454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51"/>
          <p:cNvSpPr/>
          <p:nvPr/>
        </p:nvSpPr>
        <p:spPr>
          <a:xfrm>
            <a:off x="8350375" y="1377700"/>
            <a:ext cx="576900" cy="1684800"/>
          </a:xfrm>
          <a:prstGeom prst="rect">
            <a:avLst/>
          </a:prstGeom>
          <a:solidFill>
            <a:srgbClr val="E5010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873" name="Google Shape;873;p51"/>
          <p:cNvSpPr/>
          <p:nvPr/>
        </p:nvSpPr>
        <p:spPr>
          <a:xfrm>
            <a:off x="1802200" y="1430550"/>
            <a:ext cx="576900" cy="1684800"/>
          </a:xfrm>
          <a:prstGeom prst="rect">
            <a:avLst/>
          </a:prstGeom>
          <a:solidFill>
            <a:srgbClr val="E5010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874" name="Google Shape;874;p51"/>
          <p:cNvSpPr/>
          <p:nvPr/>
        </p:nvSpPr>
        <p:spPr>
          <a:xfrm>
            <a:off x="5381375" y="1237238"/>
            <a:ext cx="576900" cy="2261100"/>
          </a:xfrm>
          <a:prstGeom prst="rect">
            <a:avLst/>
          </a:prstGeom>
          <a:solidFill>
            <a:srgbClr val="E5010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nvGrpSpPr>
          <p:cNvPr id="875" name="Google Shape;875;p51"/>
          <p:cNvGrpSpPr/>
          <p:nvPr/>
        </p:nvGrpSpPr>
        <p:grpSpPr>
          <a:xfrm>
            <a:off x="3353590" y="1011569"/>
            <a:ext cx="2377286" cy="2712347"/>
            <a:chOff x="485775" y="1372158"/>
            <a:chExt cx="2996705" cy="3419068"/>
          </a:xfrm>
        </p:grpSpPr>
        <p:grpSp>
          <p:nvGrpSpPr>
            <p:cNvPr id="876" name="Google Shape;876;p51"/>
            <p:cNvGrpSpPr/>
            <p:nvPr/>
          </p:nvGrpSpPr>
          <p:grpSpPr>
            <a:xfrm>
              <a:off x="485775" y="1372158"/>
              <a:ext cx="2996705" cy="3410135"/>
              <a:chOff x="647700" y="1829544"/>
              <a:chExt cx="3995607" cy="4546846"/>
            </a:xfrm>
          </p:grpSpPr>
          <p:sp>
            <p:nvSpPr>
              <p:cNvPr id="877" name="Google Shape;877;p51"/>
              <p:cNvSpPr/>
              <p:nvPr/>
            </p:nvSpPr>
            <p:spPr>
              <a:xfrm>
                <a:off x="647700" y="1829544"/>
                <a:ext cx="131700" cy="151500"/>
              </a:xfrm>
              <a:prstGeom prst="triangle">
                <a:avLst>
                  <a:gd name="adj" fmla="val 100000"/>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78" name="Google Shape;878;p51"/>
              <p:cNvSpPr/>
              <p:nvPr/>
            </p:nvSpPr>
            <p:spPr>
              <a:xfrm>
                <a:off x="775651" y="1829545"/>
                <a:ext cx="3867600" cy="4390500"/>
              </a:xfrm>
              <a:prstGeom prst="rect">
                <a:avLst/>
              </a:prstGeom>
              <a:solidFill>
                <a:schemeClr val="lt1"/>
              </a:solidFill>
              <a:ln w="25400" cap="flat" cmpd="sng">
                <a:solidFill>
                  <a:srgbClr val="17161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79" name="Google Shape;879;p51"/>
              <p:cNvSpPr/>
              <p:nvPr/>
            </p:nvSpPr>
            <p:spPr>
              <a:xfrm>
                <a:off x="647702" y="1981146"/>
                <a:ext cx="3867600" cy="4390500"/>
              </a:xfrm>
              <a:prstGeom prst="rect">
                <a:avLst/>
              </a:prstGeom>
              <a:solidFill>
                <a:schemeClr val="lt1"/>
              </a:solidFill>
              <a:ln w="25400" cap="flat" cmpd="sng">
                <a:solidFill>
                  <a:srgbClr val="17161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cxnSp>
            <p:nvCxnSpPr>
              <p:cNvPr id="880" name="Google Shape;880;p51"/>
              <p:cNvCxnSpPr/>
              <p:nvPr/>
            </p:nvCxnSpPr>
            <p:spPr>
              <a:xfrm flipH="1">
                <a:off x="647850" y="1829545"/>
                <a:ext cx="127800" cy="151500"/>
              </a:xfrm>
              <a:prstGeom prst="straightConnector1">
                <a:avLst/>
              </a:prstGeom>
              <a:noFill/>
              <a:ln w="25400" cap="flat" cmpd="sng">
                <a:solidFill>
                  <a:srgbClr val="171616"/>
                </a:solidFill>
                <a:prstDash val="solid"/>
                <a:miter lim="800000"/>
                <a:headEnd type="none" w="sm" len="sm"/>
                <a:tailEnd type="none" w="sm" len="sm"/>
              </a:ln>
            </p:spPr>
          </p:cxnSp>
          <p:cxnSp>
            <p:nvCxnSpPr>
              <p:cNvPr id="881" name="Google Shape;881;p51"/>
              <p:cNvCxnSpPr/>
              <p:nvPr/>
            </p:nvCxnSpPr>
            <p:spPr>
              <a:xfrm flipH="1">
                <a:off x="4515507" y="1829545"/>
                <a:ext cx="127800" cy="151500"/>
              </a:xfrm>
              <a:prstGeom prst="straightConnector1">
                <a:avLst/>
              </a:prstGeom>
              <a:noFill/>
              <a:ln w="25400" cap="flat" cmpd="sng">
                <a:solidFill>
                  <a:srgbClr val="171616"/>
                </a:solidFill>
                <a:prstDash val="solid"/>
                <a:miter lim="800000"/>
                <a:headEnd type="none" w="sm" len="sm"/>
                <a:tailEnd type="none" w="sm" len="sm"/>
              </a:ln>
            </p:spPr>
          </p:cxnSp>
          <p:cxnSp>
            <p:nvCxnSpPr>
              <p:cNvPr id="882" name="Google Shape;882;p51"/>
              <p:cNvCxnSpPr/>
              <p:nvPr/>
            </p:nvCxnSpPr>
            <p:spPr>
              <a:xfrm flipH="1">
                <a:off x="4515506" y="6224890"/>
                <a:ext cx="127800" cy="151500"/>
              </a:xfrm>
              <a:prstGeom prst="straightConnector1">
                <a:avLst/>
              </a:prstGeom>
              <a:noFill/>
              <a:ln w="25400" cap="flat" cmpd="sng">
                <a:solidFill>
                  <a:srgbClr val="171616"/>
                </a:solidFill>
                <a:prstDash val="solid"/>
                <a:miter lim="800000"/>
                <a:headEnd type="none" w="sm" len="sm"/>
                <a:tailEnd type="none" w="sm" len="sm"/>
              </a:ln>
            </p:spPr>
          </p:cxnSp>
        </p:grpSp>
        <p:sp>
          <p:nvSpPr>
            <p:cNvPr id="883" name="Google Shape;883;p51"/>
            <p:cNvSpPr txBox="1"/>
            <p:nvPr/>
          </p:nvSpPr>
          <p:spPr>
            <a:xfrm>
              <a:off x="658741" y="1610221"/>
              <a:ext cx="2650800" cy="436500"/>
            </a:xfrm>
            <a:prstGeom prst="rect">
              <a:avLst/>
            </a:prstGeom>
            <a:solidFill>
              <a:srgbClr val="FEDF30"/>
            </a:solid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GB" sz="1800">
                  <a:solidFill>
                    <a:srgbClr val="171616"/>
                  </a:solidFill>
                  <a:latin typeface="Inter ExtraBold"/>
                  <a:ea typeface="Inter ExtraBold"/>
                  <a:cs typeface="Inter ExtraBold"/>
                  <a:sym typeface="Inter ExtraBold"/>
                </a:rPr>
                <a:t>Core Problem</a:t>
              </a:r>
              <a:endParaRPr sz="1100">
                <a:solidFill>
                  <a:srgbClr val="171616"/>
                </a:solidFill>
                <a:latin typeface="Inter ExtraBold"/>
                <a:ea typeface="Inter ExtraBold"/>
                <a:cs typeface="Inter ExtraBold"/>
                <a:sym typeface="Inter ExtraBold"/>
              </a:endParaRPr>
            </a:p>
          </p:txBody>
        </p:sp>
        <p:sp>
          <p:nvSpPr>
            <p:cNvPr id="884" name="Google Shape;884;p51"/>
            <p:cNvSpPr txBox="1"/>
            <p:nvPr/>
          </p:nvSpPr>
          <p:spPr>
            <a:xfrm>
              <a:off x="583639" y="2186326"/>
              <a:ext cx="2705100" cy="2604900"/>
            </a:xfrm>
            <a:prstGeom prst="rect">
              <a:avLst/>
            </a:prstGeom>
            <a:noFill/>
            <a:ln>
              <a:noFill/>
            </a:ln>
          </p:spPr>
          <p:txBody>
            <a:bodyPr spcFirstLastPara="1" wrap="square" lIns="68575" tIns="34275" rIns="68575" bIns="34275" anchor="t" anchorCtr="0">
              <a:noAutofit/>
            </a:bodyPr>
            <a:lstStyle/>
            <a:p>
              <a:pPr marL="0" marR="0" lvl="0" indent="0" algn="ctr" rtl="0">
                <a:lnSpc>
                  <a:spcPct val="120000"/>
                </a:lnSpc>
                <a:spcBef>
                  <a:spcPts val="0"/>
                </a:spcBef>
                <a:spcAft>
                  <a:spcPts val="0"/>
                </a:spcAft>
                <a:buNone/>
              </a:pPr>
              <a:r>
                <a:rPr lang="en-GB" sz="1100">
                  <a:solidFill>
                    <a:schemeClr val="dk1"/>
                  </a:solidFill>
                  <a:latin typeface="Inter"/>
                  <a:ea typeface="Inter"/>
                  <a:cs typeface="Inter"/>
                  <a:sym typeface="Inter"/>
                </a:rPr>
                <a:t>We felt this model did not produce results that were sufficiently interpretable nor easily identifiable. The impression variable also had much noise as it did not account for users skipping ad posts</a:t>
              </a:r>
              <a:endParaRPr sz="1100">
                <a:solidFill>
                  <a:schemeClr val="dk1"/>
                </a:solidFill>
                <a:latin typeface="Inter"/>
                <a:ea typeface="Inter"/>
                <a:cs typeface="Inter"/>
                <a:sym typeface="Inter"/>
              </a:endParaRPr>
            </a:p>
          </p:txBody>
        </p:sp>
      </p:grpSp>
      <p:pic>
        <p:nvPicPr>
          <p:cNvPr id="885" name="Google Shape;885;p51"/>
          <p:cNvPicPr preferRelativeResize="0"/>
          <p:nvPr/>
        </p:nvPicPr>
        <p:blipFill rotWithShape="1">
          <a:blip r:embed="rId3">
            <a:alphaModFix/>
          </a:blip>
          <a:srcRect/>
          <a:stretch/>
        </p:blipFill>
        <p:spPr>
          <a:xfrm>
            <a:off x="61550" y="4809125"/>
            <a:ext cx="316225" cy="276452"/>
          </a:xfrm>
          <a:prstGeom prst="rect">
            <a:avLst/>
          </a:prstGeom>
          <a:noFill/>
          <a:ln>
            <a:noFill/>
          </a:ln>
        </p:spPr>
      </p:pic>
      <p:grpSp>
        <p:nvGrpSpPr>
          <p:cNvPr id="886" name="Google Shape;886;p51"/>
          <p:cNvGrpSpPr/>
          <p:nvPr/>
        </p:nvGrpSpPr>
        <p:grpSpPr>
          <a:xfrm>
            <a:off x="251500" y="98350"/>
            <a:ext cx="8455200" cy="626600"/>
            <a:chOff x="251500" y="98350"/>
            <a:chExt cx="8455200" cy="626600"/>
          </a:xfrm>
        </p:grpSpPr>
        <p:sp>
          <p:nvSpPr>
            <p:cNvPr id="887" name="Google Shape;887;p51"/>
            <p:cNvSpPr txBox="1"/>
            <p:nvPr/>
          </p:nvSpPr>
          <p:spPr>
            <a:xfrm>
              <a:off x="251500" y="98350"/>
              <a:ext cx="838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latin typeface="Inter"/>
                  <a:ea typeface="Inter"/>
                  <a:cs typeface="Inter"/>
                  <a:sym typeface="Inter"/>
                </a:rPr>
                <a:t>First Regression Attempt: Using Non-Binary Impressions as Dependent Variable</a:t>
              </a:r>
              <a:endParaRPr b="1">
                <a:latin typeface="Inter"/>
                <a:ea typeface="Inter"/>
                <a:cs typeface="Inter"/>
                <a:sym typeface="Inter"/>
              </a:endParaRPr>
            </a:p>
          </p:txBody>
        </p:sp>
        <p:sp>
          <p:nvSpPr>
            <p:cNvPr id="888" name="Google Shape;888;p51"/>
            <p:cNvSpPr txBox="1"/>
            <p:nvPr/>
          </p:nvSpPr>
          <p:spPr>
            <a:xfrm>
              <a:off x="251500" y="355650"/>
              <a:ext cx="845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Inter"/>
                  <a:ea typeface="Inter"/>
                  <a:cs typeface="Inter"/>
                  <a:sym typeface="Inter"/>
                </a:rPr>
                <a:t>Our first regression attempt used impressions as a core dependent variable, which left uninterpretable results</a:t>
              </a:r>
              <a:endParaRPr sz="1200">
                <a:latin typeface="Inter"/>
                <a:ea typeface="Inter"/>
                <a:cs typeface="Inter"/>
                <a:sym typeface="Inter"/>
              </a:endParaRPr>
            </a:p>
          </p:txBody>
        </p:sp>
        <p:cxnSp>
          <p:nvCxnSpPr>
            <p:cNvPr id="889" name="Google Shape;889;p51"/>
            <p:cNvCxnSpPr/>
            <p:nvPr/>
          </p:nvCxnSpPr>
          <p:spPr>
            <a:xfrm>
              <a:off x="337000" y="700275"/>
              <a:ext cx="8369700" cy="0"/>
            </a:xfrm>
            <a:prstGeom prst="straightConnector1">
              <a:avLst/>
            </a:prstGeom>
            <a:noFill/>
            <a:ln w="9525" cap="flat" cmpd="sng">
              <a:solidFill>
                <a:schemeClr val="dk2"/>
              </a:solidFill>
              <a:prstDash val="solid"/>
              <a:round/>
              <a:headEnd type="none" w="med" len="med"/>
              <a:tailEnd type="none" w="med" len="med"/>
            </a:ln>
          </p:spPr>
        </p:cxnSp>
      </p:grpSp>
      <p:grpSp>
        <p:nvGrpSpPr>
          <p:cNvPr id="890" name="Google Shape;890;p51"/>
          <p:cNvGrpSpPr/>
          <p:nvPr/>
        </p:nvGrpSpPr>
        <p:grpSpPr>
          <a:xfrm>
            <a:off x="377781" y="1186823"/>
            <a:ext cx="1816003" cy="2066542"/>
            <a:chOff x="485775" y="1372158"/>
            <a:chExt cx="2996705" cy="3410135"/>
          </a:xfrm>
        </p:grpSpPr>
        <p:grpSp>
          <p:nvGrpSpPr>
            <p:cNvPr id="891" name="Google Shape;891;p51"/>
            <p:cNvGrpSpPr/>
            <p:nvPr/>
          </p:nvGrpSpPr>
          <p:grpSpPr>
            <a:xfrm>
              <a:off x="485775" y="1372158"/>
              <a:ext cx="2996705" cy="3410135"/>
              <a:chOff x="647700" y="1829544"/>
              <a:chExt cx="3995607" cy="4546846"/>
            </a:xfrm>
          </p:grpSpPr>
          <p:sp>
            <p:nvSpPr>
              <p:cNvPr id="892" name="Google Shape;892;p51"/>
              <p:cNvSpPr/>
              <p:nvPr/>
            </p:nvSpPr>
            <p:spPr>
              <a:xfrm>
                <a:off x="647700" y="1829544"/>
                <a:ext cx="131700" cy="151500"/>
              </a:xfrm>
              <a:prstGeom prst="triangle">
                <a:avLst>
                  <a:gd name="adj" fmla="val 100000"/>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93" name="Google Shape;893;p51"/>
              <p:cNvSpPr/>
              <p:nvPr/>
            </p:nvSpPr>
            <p:spPr>
              <a:xfrm>
                <a:off x="775651" y="1829545"/>
                <a:ext cx="3867600" cy="4390500"/>
              </a:xfrm>
              <a:prstGeom prst="rect">
                <a:avLst/>
              </a:prstGeom>
              <a:solidFill>
                <a:schemeClr val="lt1"/>
              </a:solidFill>
              <a:ln w="25400" cap="flat" cmpd="sng">
                <a:solidFill>
                  <a:srgbClr val="17161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894" name="Google Shape;894;p51"/>
              <p:cNvSpPr/>
              <p:nvPr/>
            </p:nvSpPr>
            <p:spPr>
              <a:xfrm>
                <a:off x="647702" y="1981146"/>
                <a:ext cx="3867600" cy="4390500"/>
              </a:xfrm>
              <a:prstGeom prst="rect">
                <a:avLst/>
              </a:prstGeom>
              <a:solidFill>
                <a:schemeClr val="lt1"/>
              </a:solidFill>
              <a:ln w="25400" cap="flat" cmpd="sng">
                <a:solidFill>
                  <a:srgbClr val="17161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cxnSp>
            <p:nvCxnSpPr>
              <p:cNvPr id="895" name="Google Shape;895;p51"/>
              <p:cNvCxnSpPr/>
              <p:nvPr/>
            </p:nvCxnSpPr>
            <p:spPr>
              <a:xfrm flipH="1">
                <a:off x="647850" y="1829545"/>
                <a:ext cx="127800" cy="151500"/>
              </a:xfrm>
              <a:prstGeom prst="straightConnector1">
                <a:avLst/>
              </a:prstGeom>
              <a:noFill/>
              <a:ln w="25400" cap="flat" cmpd="sng">
                <a:solidFill>
                  <a:srgbClr val="171616"/>
                </a:solidFill>
                <a:prstDash val="solid"/>
                <a:miter lim="800000"/>
                <a:headEnd type="none" w="sm" len="sm"/>
                <a:tailEnd type="none" w="sm" len="sm"/>
              </a:ln>
            </p:spPr>
          </p:cxnSp>
          <p:cxnSp>
            <p:nvCxnSpPr>
              <p:cNvPr id="896" name="Google Shape;896;p51"/>
              <p:cNvCxnSpPr/>
              <p:nvPr/>
            </p:nvCxnSpPr>
            <p:spPr>
              <a:xfrm flipH="1">
                <a:off x="4515507" y="1829545"/>
                <a:ext cx="127800" cy="151500"/>
              </a:xfrm>
              <a:prstGeom prst="straightConnector1">
                <a:avLst/>
              </a:prstGeom>
              <a:noFill/>
              <a:ln w="25400" cap="flat" cmpd="sng">
                <a:solidFill>
                  <a:srgbClr val="171616"/>
                </a:solidFill>
                <a:prstDash val="solid"/>
                <a:miter lim="800000"/>
                <a:headEnd type="none" w="sm" len="sm"/>
                <a:tailEnd type="none" w="sm" len="sm"/>
              </a:ln>
            </p:spPr>
          </p:cxnSp>
          <p:cxnSp>
            <p:nvCxnSpPr>
              <p:cNvPr id="897" name="Google Shape;897;p51"/>
              <p:cNvCxnSpPr/>
              <p:nvPr/>
            </p:nvCxnSpPr>
            <p:spPr>
              <a:xfrm flipH="1">
                <a:off x="4515506" y="6224890"/>
                <a:ext cx="127800" cy="151500"/>
              </a:xfrm>
              <a:prstGeom prst="straightConnector1">
                <a:avLst/>
              </a:prstGeom>
              <a:noFill/>
              <a:ln w="25400" cap="flat" cmpd="sng">
                <a:solidFill>
                  <a:srgbClr val="171616"/>
                </a:solidFill>
                <a:prstDash val="solid"/>
                <a:miter lim="800000"/>
                <a:headEnd type="none" w="sm" len="sm"/>
                <a:tailEnd type="none" w="sm" len="sm"/>
              </a:ln>
            </p:spPr>
          </p:cxnSp>
        </p:grpSp>
        <p:sp>
          <p:nvSpPr>
            <p:cNvPr id="898" name="Google Shape;898;p51"/>
            <p:cNvSpPr txBox="1"/>
            <p:nvPr/>
          </p:nvSpPr>
          <p:spPr>
            <a:xfrm>
              <a:off x="918480" y="1599595"/>
              <a:ext cx="1986900" cy="876300"/>
            </a:xfrm>
            <a:prstGeom prst="rect">
              <a:avLst/>
            </a:prstGeom>
            <a:solidFill>
              <a:srgbClr val="FEDF30"/>
            </a:solid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GB" sz="1500">
                  <a:solidFill>
                    <a:srgbClr val="171616"/>
                  </a:solidFill>
                  <a:latin typeface="Inter ExtraBold"/>
                  <a:ea typeface="Inter ExtraBold"/>
                  <a:cs typeface="Inter ExtraBold"/>
                  <a:sym typeface="Inter ExtraBold"/>
                </a:rPr>
                <a:t>Initial Model</a:t>
              </a:r>
              <a:endParaRPr sz="800">
                <a:solidFill>
                  <a:srgbClr val="171616"/>
                </a:solidFill>
                <a:latin typeface="Inter ExtraBold"/>
                <a:ea typeface="Inter ExtraBold"/>
                <a:cs typeface="Inter ExtraBold"/>
                <a:sym typeface="Inter ExtraBold"/>
              </a:endParaRPr>
            </a:p>
          </p:txBody>
        </p:sp>
        <p:sp>
          <p:nvSpPr>
            <p:cNvPr id="899" name="Google Shape;899;p51"/>
            <p:cNvSpPr txBox="1"/>
            <p:nvPr/>
          </p:nvSpPr>
          <p:spPr>
            <a:xfrm>
              <a:off x="583623" y="2547074"/>
              <a:ext cx="2705100" cy="2118000"/>
            </a:xfrm>
            <a:prstGeom prst="rect">
              <a:avLst/>
            </a:prstGeom>
            <a:noFill/>
            <a:ln>
              <a:noFill/>
            </a:ln>
          </p:spPr>
          <p:txBody>
            <a:bodyPr spcFirstLastPara="1" wrap="square" lIns="68575" tIns="34275" rIns="68575" bIns="34275" anchor="t" anchorCtr="0">
              <a:noAutofit/>
            </a:bodyPr>
            <a:lstStyle/>
            <a:p>
              <a:pPr marL="0" marR="0" lvl="0" indent="0" algn="ctr" rtl="0">
                <a:lnSpc>
                  <a:spcPct val="120000"/>
                </a:lnSpc>
                <a:spcBef>
                  <a:spcPts val="0"/>
                </a:spcBef>
                <a:spcAft>
                  <a:spcPts val="0"/>
                </a:spcAft>
                <a:buNone/>
              </a:pPr>
              <a:r>
                <a:rPr lang="en-GB" sz="1100">
                  <a:solidFill>
                    <a:schemeClr val="dk1"/>
                  </a:solidFill>
                  <a:latin typeface="Inter"/>
                  <a:ea typeface="Inter"/>
                  <a:cs typeface="Inter"/>
                  <a:sym typeface="Inter"/>
                </a:rPr>
                <a:t>Use impressions as key independent variables to daily sales with no lagged effects</a:t>
              </a:r>
              <a:endParaRPr sz="1100">
                <a:solidFill>
                  <a:schemeClr val="dk1"/>
                </a:solidFill>
                <a:latin typeface="Inter"/>
                <a:ea typeface="Inter"/>
                <a:cs typeface="Inter"/>
                <a:sym typeface="Inter"/>
              </a:endParaRPr>
            </a:p>
          </p:txBody>
        </p:sp>
      </p:grpSp>
      <p:grpSp>
        <p:nvGrpSpPr>
          <p:cNvPr id="900" name="Google Shape;900;p51"/>
          <p:cNvGrpSpPr/>
          <p:nvPr/>
        </p:nvGrpSpPr>
        <p:grpSpPr>
          <a:xfrm>
            <a:off x="6890701" y="1186890"/>
            <a:ext cx="1816003" cy="2261260"/>
            <a:chOff x="485775" y="1372158"/>
            <a:chExt cx="2996705" cy="3410135"/>
          </a:xfrm>
        </p:grpSpPr>
        <p:grpSp>
          <p:nvGrpSpPr>
            <p:cNvPr id="901" name="Google Shape;901;p51"/>
            <p:cNvGrpSpPr/>
            <p:nvPr/>
          </p:nvGrpSpPr>
          <p:grpSpPr>
            <a:xfrm>
              <a:off x="485775" y="1372158"/>
              <a:ext cx="2996705" cy="3410135"/>
              <a:chOff x="647700" y="1829544"/>
              <a:chExt cx="3995607" cy="4546846"/>
            </a:xfrm>
          </p:grpSpPr>
          <p:sp>
            <p:nvSpPr>
              <p:cNvPr id="902" name="Google Shape;902;p51"/>
              <p:cNvSpPr/>
              <p:nvPr/>
            </p:nvSpPr>
            <p:spPr>
              <a:xfrm>
                <a:off x="647700" y="1829544"/>
                <a:ext cx="131700" cy="151500"/>
              </a:xfrm>
              <a:prstGeom prst="triangle">
                <a:avLst>
                  <a:gd name="adj" fmla="val 100000"/>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03" name="Google Shape;903;p51"/>
              <p:cNvSpPr/>
              <p:nvPr/>
            </p:nvSpPr>
            <p:spPr>
              <a:xfrm>
                <a:off x="775651" y="1829545"/>
                <a:ext cx="3867600" cy="4390500"/>
              </a:xfrm>
              <a:prstGeom prst="rect">
                <a:avLst/>
              </a:prstGeom>
              <a:solidFill>
                <a:schemeClr val="lt1"/>
              </a:solidFill>
              <a:ln w="25400" cap="flat" cmpd="sng">
                <a:solidFill>
                  <a:srgbClr val="17161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904" name="Google Shape;904;p51"/>
              <p:cNvSpPr/>
              <p:nvPr/>
            </p:nvSpPr>
            <p:spPr>
              <a:xfrm>
                <a:off x="647702" y="1981146"/>
                <a:ext cx="3867600" cy="4390500"/>
              </a:xfrm>
              <a:prstGeom prst="rect">
                <a:avLst/>
              </a:prstGeom>
              <a:solidFill>
                <a:schemeClr val="lt1"/>
              </a:solidFill>
              <a:ln w="25400" cap="flat" cmpd="sng">
                <a:solidFill>
                  <a:srgbClr val="17161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cxnSp>
            <p:nvCxnSpPr>
              <p:cNvPr id="905" name="Google Shape;905;p51"/>
              <p:cNvCxnSpPr/>
              <p:nvPr/>
            </p:nvCxnSpPr>
            <p:spPr>
              <a:xfrm flipH="1">
                <a:off x="647850" y="1829545"/>
                <a:ext cx="127800" cy="151500"/>
              </a:xfrm>
              <a:prstGeom prst="straightConnector1">
                <a:avLst/>
              </a:prstGeom>
              <a:noFill/>
              <a:ln w="25400" cap="flat" cmpd="sng">
                <a:solidFill>
                  <a:srgbClr val="171616"/>
                </a:solidFill>
                <a:prstDash val="solid"/>
                <a:miter lim="800000"/>
                <a:headEnd type="none" w="sm" len="sm"/>
                <a:tailEnd type="none" w="sm" len="sm"/>
              </a:ln>
            </p:spPr>
          </p:cxnSp>
          <p:cxnSp>
            <p:nvCxnSpPr>
              <p:cNvPr id="906" name="Google Shape;906;p51"/>
              <p:cNvCxnSpPr/>
              <p:nvPr/>
            </p:nvCxnSpPr>
            <p:spPr>
              <a:xfrm flipH="1">
                <a:off x="4515507" y="1829545"/>
                <a:ext cx="127800" cy="151500"/>
              </a:xfrm>
              <a:prstGeom prst="straightConnector1">
                <a:avLst/>
              </a:prstGeom>
              <a:noFill/>
              <a:ln w="25400" cap="flat" cmpd="sng">
                <a:solidFill>
                  <a:srgbClr val="171616"/>
                </a:solidFill>
                <a:prstDash val="solid"/>
                <a:miter lim="800000"/>
                <a:headEnd type="none" w="sm" len="sm"/>
                <a:tailEnd type="none" w="sm" len="sm"/>
              </a:ln>
            </p:spPr>
          </p:cxnSp>
          <p:cxnSp>
            <p:nvCxnSpPr>
              <p:cNvPr id="907" name="Google Shape;907;p51"/>
              <p:cNvCxnSpPr/>
              <p:nvPr/>
            </p:nvCxnSpPr>
            <p:spPr>
              <a:xfrm flipH="1">
                <a:off x="4515506" y="6224890"/>
                <a:ext cx="127800" cy="151500"/>
              </a:xfrm>
              <a:prstGeom prst="straightConnector1">
                <a:avLst/>
              </a:prstGeom>
              <a:noFill/>
              <a:ln w="25400" cap="flat" cmpd="sng">
                <a:solidFill>
                  <a:srgbClr val="171616"/>
                </a:solidFill>
                <a:prstDash val="solid"/>
                <a:miter lim="800000"/>
                <a:headEnd type="none" w="sm" len="sm"/>
                <a:tailEnd type="none" w="sm" len="sm"/>
              </a:ln>
            </p:spPr>
          </p:cxnSp>
        </p:grpSp>
        <p:sp>
          <p:nvSpPr>
            <p:cNvPr id="908" name="Google Shape;908;p51"/>
            <p:cNvSpPr txBox="1"/>
            <p:nvPr/>
          </p:nvSpPr>
          <p:spPr>
            <a:xfrm>
              <a:off x="1151691" y="1599595"/>
              <a:ext cx="1677900" cy="452700"/>
            </a:xfrm>
            <a:prstGeom prst="rect">
              <a:avLst/>
            </a:prstGeom>
            <a:solidFill>
              <a:srgbClr val="FEDF30"/>
            </a:solid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GB" sz="1500">
                  <a:solidFill>
                    <a:srgbClr val="171616"/>
                  </a:solidFill>
                  <a:latin typeface="Inter ExtraBold"/>
                  <a:ea typeface="Inter ExtraBold"/>
                  <a:cs typeface="Inter ExtraBold"/>
                  <a:sym typeface="Inter ExtraBold"/>
                </a:rPr>
                <a:t>Solution</a:t>
              </a:r>
              <a:endParaRPr sz="800">
                <a:solidFill>
                  <a:srgbClr val="171616"/>
                </a:solidFill>
                <a:latin typeface="Inter ExtraBold"/>
                <a:ea typeface="Inter ExtraBold"/>
                <a:cs typeface="Inter ExtraBold"/>
                <a:sym typeface="Inter ExtraBold"/>
              </a:endParaRPr>
            </a:p>
          </p:txBody>
        </p:sp>
        <p:sp>
          <p:nvSpPr>
            <p:cNvPr id="909" name="Google Shape;909;p51"/>
            <p:cNvSpPr txBox="1"/>
            <p:nvPr/>
          </p:nvSpPr>
          <p:spPr>
            <a:xfrm>
              <a:off x="583579" y="2159022"/>
              <a:ext cx="2705100" cy="2423700"/>
            </a:xfrm>
            <a:prstGeom prst="rect">
              <a:avLst/>
            </a:prstGeom>
            <a:noFill/>
            <a:ln>
              <a:noFill/>
            </a:ln>
          </p:spPr>
          <p:txBody>
            <a:bodyPr spcFirstLastPara="1" wrap="square" lIns="68575" tIns="34275" rIns="68575" bIns="34275" anchor="t" anchorCtr="0">
              <a:noAutofit/>
            </a:bodyPr>
            <a:lstStyle/>
            <a:p>
              <a:pPr marL="0" lvl="0" indent="0" algn="ctr" rtl="0">
                <a:lnSpc>
                  <a:spcPct val="120000"/>
                </a:lnSpc>
                <a:spcBef>
                  <a:spcPts val="0"/>
                </a:spcBef>
                <a:spcAft>
                  <a:spcPts val="0"/>
                </a:spcAft>
                <a:buClr>
                  <a:schemeClr val="dk1"/>
                </a:buClr>
                <a:buFont typeface="Arial"/>
                <a:buNone/>
              </a:pPr>
              <a:r>
                <a:rPr lang="en-GB" sz="1100">
                  <a:solidFill>
                    <a:srgbClr val="171616"/>
                  </a:solidFill>
                  <a:latin typeface="Inter"/>
                  <a:ea typeface="Inter"/>
                  <a:cs typeface="Inter"/>
                  <a:sym typeface="Inter"/>
                </a:rPr>
                <a:t>Determine whether an advertisement was ran on a given day (binary variable). Sum by week: The number of ads ran in a week</a:t>
              </a:r>
              <a:endParaRPr sz="1100">
                <a:solidFill>
                  <a:srgbClr val="171616"/>
                </a:solidFill>
                <a:latin typeface="Inter"/>
                <a:ea typeface="Inter"/>
                <a:cs typeface="Inter"/>
                <a:sym typeface="Inter"/>
              </a:endParaRPr>
            </a:p>
            <a:p>
              <a:pPr marL="0" lvl="0" indent="0" algn="ctr" rtl="0">
                <a:lnSpc>
                  <a:spcPct val="120000"/>
                </a:lnSpc>
                <a:spcBef>
                  <a:spcPts val="0"/>
                </a:spcBef>
                <a:spcAft>
                  <a:spcPts val="0"/>
                </a:spcAft>
                <a:buClr>
                  <a:schemeClr val="dk1"/>
                </a:buClr>
                <a:buFont typeface="Arial"/>
                <a:buNone/>
              </a:pPr>
              <a:r>
                <a:rPr lang="en-GB" sz="1100">
                  <a:solidFill>
                    <a:srgbClr val="171616"/>
                  </a:solidFill>
                  <a:latin typeface="Inter"/>
                  <a:ea typeface="Inter"/>
                  <a:cs typeface="Inter"/>
                  <a:sym typeface="Inter"/>
                </a:rPr>
                <a:t>(Non-metro: 1.56M</a:t>
              </a:r>
              <a:endParaRPr sz="1100">
                <a:solidFill>
                  <a:srgbClr val="171616"/>
                </a:solidFill>
                <a:latin typeface="Inter"/>
                <a:ea typeface="Inter"/>
                <a:cs typeface="Inter"/>
                <a:sym typeface="Inter"/>
              </a:endParaRPr>
            </a:p>
            <a:p>
              <a:pPr marL="0" lvl="0" indent="0" algn="ctr" rtl="0">
                <a:lnSpc>
                  <a:spcPct val="120000"/>
                </a:lnSpc>
                <a:spcBef>
                  <a:spcPts val="0"/>
                </a:spcBef>
                <a:spcAft>
                  <a:spcPts val="0"/>
                </a:spcAft>
                <a:buClr>
                  <a:schemeClr val="dk1"/>
                </a:buClr>
                <a:buFont typeface="Arial"/>
                <a:buNone/>
              </a:pPr>
              <a:r>
                <a:rPr lang="en-GB" sz="1100">
                  <a:solidFill>
                    <a:srgbClr val="171616"/>
                  </a:solidFill>
                  <a:latin typeface="Inter"/>
                  <a:ea typeface="Inter"/>
                  <a:cs typeface="Inter"/>
                  <a:sym typeface="Inter"/>
                </a:rPr>
                <a:t>Metro: 2.9M)</a:t>
              </a:r>
              <a:endParaRPr sz="1100">
                <a:solidFill>
                  <a:srgbClr val="171616"/>
                </a:solidFill>
                <a:latin typeface="Inter"/>
                <a:ea typeface="Inter"/>
                <a:cs typeface="Inter"/>
                <a:sym typeface="Inter"/>
              </a:endParaRPr>
            </a:p>
            <a:p>
              <a:pPr marL="0" marR="0" lvl="0" indent="0" algn="ctr" rtl="0">
                <a:lnSpc>
                  <a:spcPct val="120000"/>
                </a:lnSpc>
                <a:spcBef>
                  <a:spcPts val="0"/>
                </a:spcBef>
                <a:spcAft>
                  <a:spcPts val="0"/>
                </a:spcAft>
                <a:buNone/>
              </a:pPr>
              <a:endParaRPr sz="1100">
                <a:solidFill>
                  <a:schemeClr val="dk1"/>
                </a:solidFill>
                <a:latin typeface="Inter"/>
                <a:ea typeface="Inter"/>
                <a:cs typeface="Inter"/>
                <a:sym typeface="Inter"/>
              </a:endParaRPr>
            </a:p>
          </p:txBody>
        </p:sp>
      </p:grpSp>
      <p:sp>
        <p:nvSpPr>
          <p:cNvPr id="910" name="Google Shape;910;p51"/>
          <p:cNvSpPr/>
          <p:nvPr/>
        </p:nvSpPr>
        <p:spPr>
          <a:xfrm>
            <a:off x="2575538" y="2048100"/>
            <a:ext cx="548700" cy="274500"/>
          </a:xfrm>
          <a:prstGeom prst="rightArrow">
            <a:avLst>
              <a:gd name="adj1" fmla="val 50000"/>
              <a:gd name="adj2" fmla="val 50000"/>
            </a:avLst>
          </a:prstGeom>
          <a:solidFill>
            <a:srgbClr val="BA2E2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1"/>
          <p:cNvSpPr/>
          <p:nvPr/>
        </p:nvSpPr>
        <p:spPr>
          <a:xfrm>
            <a:off x="6188825" y="2048100"/>
            <a:ext cx="548700" cy="274500"/>
          </a:xfrm>
          <a:prstGeom prst="rightArrow">
            <a:avLst>
              <a:gd name="adj1" fmla="val 50000"/>
              <a:gd name="adj2" fmla="val 50000"/>
            </a:avLst>
          </a:prstGeom>
          <a:solidFill>
            <a:srgbClr val="BA2E2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1"/>
          <p:cNvSpPr txBox="1"/>
          <p:nvPr/>
        </p:nvSpPr>
        <p:spPr>
          <a:xfrm>
            <a:off x="377775" y="3759550"/>
            <a:ext cx="8455200" cy="99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b="1" i="1" u="sng">
                <a:latin typeface="Inter"/>
                <a:ea typeface="Inter"/>
                <a:cs typeface="Inter"/>
                <a:sym typeface="Inter"/>
              </a:rPr>
              <a:t>Relationship to the Core Problem</a:t>
            </a:r>
            <a:endParaRPr sz="1100">
              <a:latin typeface="Inter"/>
              <a:ea typeface="Inter"/>
              <a:cs typeface="Inter"/>
              <a:sym typeface="Inter"/>
            </a:endParaRPr>
          </a:p>
          <a:p>
            <a:pPr marL="0" lvl="0" indent="0" algn="l" rtl="0">
              <a:spcBef>
                <a:spcPts val="1000"/>
              </a:spcBef>
              <a:spcAft>
                <a:spcPts val="0"/>
              </a:spcAft>
              <a:buNone/>
            </a:pPr>
            <a:r>
              <a:rPr lang="en-GB" sz="1100">
                <a:latin typeface="Inter"/>
                <a:ea typeface="Inter"/>
                <a:cs typeface="Inter"/>
                <a:sym typeface="Inter"/>
              </a:rPr>
              <a:t>By changing to binary advertising data and aggregating sales weekly, we would be able to identify how introducing one new advertisement would influence weekly sales (independent variable coefficient). We felt this would provide for more actionable recommendations that were directly in control of the company (as opposed to trying to drive up impressions).</a:t>
            </a:r>
            <a:endParaRPr sz="1100">
              <a:latin typeface="Inter"/>
              <a:ea typeface="Inter"/>
              <a:cs typeface="Inter"/>
              <a:sym typeface="Inter"/>
            </a:endParaRPr>
          </a:p>
        </p:txBody>
      </p:sp>
      <p:sp>
        <p:nvSpPr>
          <p:cNvPr id="913" name="Google Shape;913;p51"/>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b" anchorCtr="0">
            <a:noAutofit/>
          </a:bodyPr>
          <a:lstStyle/>
          <a:p>
            <a:pPr marL="0" lvl="0" indent="0" algn="r" rtl="0">
              <a:spcBef>
                <a:spcPts val="0"/>
              </a:spcBef>
              <a:spcAft>
                <a:spcPts val="0"/>
              </a:spcAft>
              <a:buNone/>
            </a:pPr>
            <a:fld id="{00000000-1234-1234-1234-123412341234}" type="slidenum">
              <a:rPr lang="en-GB" sz="1100">
                <a:latin typeface="Inter"/>
                <a:ea typeface="Inter"/>
                <a:cs typeface="Inter"/>
                <a:sym typeface="Inter"/>
              </a:rPr>
              <a:t>27</a:t>
            </a:fld>
            <a:endParaRPr sz="1100">
              <a:latin typeface="Inter"/>
              <a:ea typeface="Inter"/>
              <a:cs typeface="Inter"/>
              <a:sym typeface="Inte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pic>
        <p:nvPicPr>
          <p:cNvPr id="918" name="Google Shape;918;p52"/>
          <p:cNvPicPr preferRelativeResize="0"/>
          <p:nvPr/>
        </p:nvPicPr>
        <p:blipFill rotWithShape="1">
          <a:blip r:embed="rId3">
            <a:alphaModFix/>
          </a:blip>
          <a:srcRect/>
          <a:stretch/>
        </p:blipFill>
        <p:spPr>
          <a:xfrm>
            <a:off x="61550" y="4809125"/>
            <a:ext cx="316225" cy="276452"/>
          </a:xfrm>
          <a:prstGeom prst="rect">
            <a:avLst/>
          </a:prstGeom>
          <a:noFill/>
          <a:ln>
            <a:noFill/>
          </a:ln>
        </p:spPr>
      </p:pic>
      <p:sp>
        <p:nvSpPr>
          <p:cNvPr id="919" name="Google Shape;919;p52"/>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b" anchorCtr="0">
            <a:noAutofit/>
          </a:bodyPr>
          <a:lstStyle/>
          <a:p>
            <a:pPr marL="0" lvl="0" indent="0" algn="r" rtl="0">
              <a:spcBef>
                <a:spcPts val="0"/>
              </a:spcBef>
              <a:spcAft>
                <a:spcPts val="0"/>
              </a:spcAft>
              <a:buNone/>
            </a:pPr>
            <a:fld id="{00000000-1234-1234-1234-123412341234}" type="slidenum">
              <a:rPr lang="en-GB" sz="1100">
                <a:latin typeface="Inter"/>
                <a:ea typeface="Inter"/>
                <a:cs typeface="Inter"/>
                <a:sym typeface="Inter"/>
              </a:rPr>
              <a:t>28</a:t>
            </a:fld>
            <a:endParaRPr sz="1100">
              <a:latin typeface="Inter"/>
              <a:ea typeface="Inter"/>
              <a:cs typeface="Inter"/>
              <a:sym typeface="Inter"/>
            </a:endParaRPr>
          </a:p>
        </p:txBody>
      </p:sp>
      <p:grpSp>
        <p:nvGrpSpPr>
          <p:cNvPr id="920" name="Google Shape;920;p52"/>
          <p:cNvGrpSpPr/>
          <p:nvPr/>
        </p:nvGrpSpPr>
        <p:grpSpPr>
          <a:xfrm>
            <a:off x="251500" y="98350"/>
            <a:ext cx="8455200" cy="626600"/>
            <a:chOff x="251500" y="98350"/>
            <a:chExt cx="8455200" cy="626600"/>
          </a:xfrm>
        </p:grpSpPr>
        <p:sp>
          <p:nvSpPr>
            <p:cNvPr id="921" name="Google Shape;921;p52"/>
            <p:cNvSpPr txBox="1"/>
            <p:nvPr/>
          </p:nvSpPr>
          <p:spPr>
            <a:xfrm>
              <a:off x="251500" y="98350"/>
              <a:ext cx="838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latin typeface="Inter"/>
                  <a:ea typeface="Inter"/>
                  <a:cs typeface="Inter"/>
                  <a:sym typeface="Inter"/>
                </a:rPr>
                <a:t>Advertising’s Delayed Effects: Incorporating Lag Variables</a:t>
              </a:r>
              <a:endParaRPr b="1">
                <a:latin typeface="Inter"/>
                <a:ea typeface="Inter"/>
                <a:cs typeface="Inter"/>
                <a:sym typeface="Inter"/>
              </a:endParaRPr>
            </a:p>
          </p:txBody>
        </p:sp>
        <p:sp>
          <p:nvSpPr>
            <p:cNvPr id="922" name="Google Shape;922;p52"/>
            <p:cNvSpPr txBox="1"/>
            <p:nvPr/>
          </p:nvSpPr>
          <p:spPr>
            <a:xfrm>
              <a:off x="251500" y="355650"/>
              <a:ext cx="845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Inter"/>
                  <a:ea typeface="Inter"/>
                  <a:cs typeface="Inter"/>
                  <a:sym typeface="Inter"/>
                </a:rPr>
                <a:t>To account for the potential delayed effects of advertising, we introduced lagged variables into the regression</a:t>
              </a:r>
              <a:endParaRPr sz="1200">
                <a:latin typeface="Inter"/>
                <a:ea typeface="Inter"/>
                <a:cs typeface="Inter"/>
                <a:sym typeface="Inter"/>
              </a:endParaRPr>
            </a:p>
          </p:txBody>
        </p:sp>
        <p:cxnSp>
          <p:nvCxnSpPr>
            <p:cNvPr id="923" name="Google Shape;923;p52"/>
            <p:cNvCxnSpPr/>
            <p:nvPr/>
          </p:nvCxnSpPr>
          <p:spPr>
            <a:xfrm>
              <a:off x="337000" y="700275"/>
              <a:ext cx="8369700" cy="0"/>
            </a:xfrm>
            <a:prstGeom prst="straightConnector1">
              <a:avLst/>
            </a:prstGeom>
            <a:noFill/>
            <a:ln w="9525" cap="flat" cmpd="sng">
              <a:solidFill>
                <a:schemeClr val="dk2"/>
              </a:solidFill>
              <a:prstDash val="solid"/>
              <a:round/>
              <a:headEnd type="none" w="med" len="med"/>
              <a:tailEnd type="none" w="med" len="med"/>
            </a:ln>
          </p:spPr>
        </p:cxnSp>
      </p:grpSp>
      <p:sp>
        <p:nvSpPr>
          <p:cNvPr id="924" name="Google Shape;924;p52"/>
          <p:cNvSpPr/>
          <p:nvPr/>
        </p:nvSpPr>
        <p:spPr>
          <a:xfrm>
            <a:off x="327125" y="861463"/>
            <a:ext cx="3444600" cy="1692000"/>
          </a:xfrm>
          <a:prstGeom prst="rect">
            <a:avLst/>
          </a:prstGeom>
          <a:solidFill>
            <a:srgbClr val="E5010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b="1" u="sng">
                <a:latin typeface="Inter"/>
                <a:ea typeface="Inter"/>
                <a:cs typeface="Inter"/>
                <a:sym typeface="Inter"/>
              </a:rPr>
              <a:t>Why Lagged Variables?</a:t>
            </a:r>
            <a:endParaRPr b="1" u="sng">
              <a:latin typeface="Inter"/>
              <a:ea typeface="Inter"/>
              <a:cs typeface="Inter"/>
              <a:sym typeface="Inter"/>
            </a:endParaRPr>
          </a:p>
          <a:p>
            <a:pPr marL="457200" lvl="0" indent="-295275" algn="l" rtl="0">
              <a:spcBef>
                <a:spcPts val="400"/>
              </a:spcBef>
              <a:spcAft>
                <a:spcPts val="0"/>
              </a:spcAft>
              <a:buSzPts val="1050"/>
              <a:buFont typeface="Inter"/>
              <a:buChar char="●"/>
            </a:pPr>
            <a:r>
              <a:rPr lang="en-GB" sz="1050">
                <a:latin typeface="Inter"/>
                <a:ea typeface="Inter"/>
                <a:cs typeface="Inter"/>
                <a:sym typeface="Inter"/>
              </a:rPr>
              <a:t>The effect of advertising is unlikely to be instantaneous</a:t>
            </a:r>
            <a:endParaRPr sz="1050">
              <a:latin typeface="Inter"/>
              <a:ea typeface="Inter"/>
              <a:cs typeface="Inter"/>
              <a:sym typeface="Inter"/>
            </a:endParaRPr>
          </a:p>
          <a:p>
            <a:pPr marL="457200" lvl="0" indent="-295275" algn="l" rtl="0">
              <a:spcBef>
                <a:spcPts val="0"/>
              </a:spcBef>
              <a:spcAft>
                <a:spcPts val="0"/>
              </a:spcAft>
              <a:buSzPts val="1050"/>
              <a:buFont typeface="Inter"/>
              <a:buChar char="●"/>
            </a:pPr>
            <a:r>
              <a:rPr lang="en-GB" sz="1050">
                <a:latin typeface="Inter"/>
                <a:ea typeface="Inter"/>
                <a:cs typeface="Inter"/>
                <a:sym typeface="Inter"/>
              </a:rPr>
              <a:t>Lagged variables help captured the delayed effects that come with advertising</a:t>
            </a:r>
            <a:endParaRPr sz="1050">
              <a:latin typeface="Inter"/>
              <a:ea typeface="Inter"/>
              <a:cs typeface="Inter"/>
              <a:sym typeface="Inter"/>
            </a:endParaRPr>
          </a:p>
          <a:p>
            <a:pPr marL="457200" lvl="0" indent="-295275" algn="l" rtl="0">
              <a:spcBef>
                <a:spcPts val="0"/>
              </a:spcBef>
              <a:spcAft>
                <a:spcPts val="0"/>
              </a:spcAft>
              <a:buSzPts val="1050"/>
              <a:buFont typeface="Inter"/>
              <a:buChar char="●"/>
            </a:pPr>
            <a:r>
              <a:rPr lang="en-GB" sz="1050">
                <a:latin typeface="Inter"/>
                <a:ea typeface="Inter"/>
                <a:cs typeface="Inter"/>
                <a:sym typeface="Inter"/>
              </a:rPr>
              <a:t>With binary advertising variables, lagged variables can tell us how much future sales will be impacted by launching an additional advertisement</a:t>
            </a:r>
            <a:endParaRPr sz="1100">
              <a:latin typeface="Inter"/>
              <a:ea typeface="Inter"/>
              <a:cs typeface="Inter"/>
              <a:sym typeface="Inter"/>
            </a:endParaRPr>
          </a:p>
        </p:txBody>
      </p:sp>
      <p:sp>
        <p:nvSpPr>
          <p:cNvPr id="925" name="Google Shape;925;p52"/>
          <p:cNvSpPr/>
          <p:nvPr/>
        </p:nvSpPr>
        <p:spPr>
          <a:xfrm>
            <a:off x="327125" y="2703150"/>
            <a:ext cx="3444600" cy="1957200"/>
          </a:xfrm>
          <a:prstGeom prst="rect">
            <a:avLst/>
          </a:prstGeom>
          <a:solidFill>
            <a:srgbClr val="E5010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b="1" u="sng">
                <a:latin typeface="Inter"/>
                <a:ea typeface="Inter"/>
                <a:cs typeface="Inter"/>
                <a:sym typeface="Inter"/>
              </a:rPr>
              <a:t>Our Approach</a:t>
            </a:r>
            <a:endParaRPr sz="1300">
              <a:latin typeface="Inter"/>
              <a:ea typeface="Inter"/>
              <a:cs typeface="Inter"/>
              <a:sym typeface="Inter"/>
            </a:endParaRPr>
          </a:p>
          <a:p>
            <a:pPr marL="0" lvl="0" indent="0" algn="l" rtl="0">
              <a:spcBef>
                <a:spcPts val="0"/>
              </a:spcBef>
              <a:spcAft>
                <a:spcPts val="0"/>
              </a:spcAft>
              <a:buNone/>
            </a:pPr>
            <a:endParaRPr sz="1100">
              <a:latin typeface="Inter"/>
              <a:ea typeface="Inter"/>
              <a:cs typeface="Inter"/>
              <a:sym typeface="Inter"/>
            </a:endParaRPr>
          </a:p>
          <a:p>
            <a:pPr marL="457200" lvl="0" indent="-295275" algn="l" rtl="0">
              <a:lnSpc>
                <a:spcPct val="115000"/>
              </a:lnSpc>
              <a:spcBef>
                <a:spcPts val="0"/>
              </a:spcBef>
              <a:spcAft>
                <a:spcPts val="0"/>
              </a:spcAft>
              <a:buSzPts val="1050"/>
              <a:buFont typeface="Inter"/>
              <a:buChar char="●"/>
            </a:pPr>
            <a:r>
              <a:rPr lang="en-GB" sz="1050">
                <a:latin typeface="Inter"/>
                <a:ea typeface="Inter"/>
                <a:cs typeface="Inter"/>
                <a:sym typeface="Inter"/>
              </a:rPr>
              <a:t>Tested 1 week, 2 week, and 3 week lags in the multiple regression model</a:t>
            </a:r>
            <a:endParaRPr sz="1050">
              <a:latin typeface="Inter"/>
              <a:ea typeface="Inter"/>
              <a:cs typeface="Inter"/>
              <a:sym typeface="Inter"/>
            </a:endParaRPr>
          </a:p>
          <a:p>
            <a:pPr marL="457200" lvl="0" indent="-295275" algn="l" rtl="0">
              <a:lnSpc>
                <a:spcPct val="115000"/>
              </a:lnSpc>
              <a:spcBef>
                <a:spcPts val="0"/>
              </a:spcBef>
              <a:spcAft>
                <a:spcPts val="0"/>
              </a:spcAft>
              <a:buSzPts val="1050"/>
              <a:buFont typeface="Inter"/>
              <a:buChar char="●"/>
            </a:pPr>
            <a:r>
              <a:rPr lang="en-GB" sz="1050">
                <a:latin typeface="Inter"/>
                <a:ea typeface="Inter"/>
                <a:cs typeface="Inter"/>
                <a:sym typeface="Inter"/>
              </a:rPr>
              <a:t>We aggregated data weekly and found that the weekly lags were statistically insignificant </a:t>
            </a:r>
            <a:endParaRPr sz="1050">
              <a:latin typeface="Inter"/>
              <a:ea typeface="Inter"/>
              <a:cs typeface="Inter"/>
              <a:sym typeface="Inter"/>
            </a:endParaRPr>
          </a:p>
          <a:p>
            <a:pPr marL="457200" lvl="0" indent="-295275" algn="l" rtl="0">
              <a:lnSpc>
                <a:spcPct val="115000"/>
              </a:lnSpc>
              <a:spcBef>
                <a:spcPts val="0"/>
              </a:spcBef>
              <a:spcAft>
                <a:spcPts val="0"/>
              </a:spcAft>
              <a:buSzPts val="1050"/>
              <a:buFont typeface="Inter"/>
              <a:buChar char="●"/>
            </a:pPr>
            <a:r>
              <a:rPr lang="en-GB" sz="1050">
                <a:latin typeface="Inter"/>
                <a:ea typeface="Inter"/>
                <a:cs typeface="Inter"/>
                <a:sym typeface="Inter"/>
              </a:rPr>
              <a:t>Key synthesis: the effect on advertising may be most prominent within a few days of the ad being launched</a:t>
            </a:r>
            <a:endParaRPr sz="1050">
              <a:latin typeface="Inter"/>
              <a:ea typeface="Inter"/>
              <a:cs typeface="Inter"/>
              <a:sym typeface="Inter"/>
            </a:endParaRPr>
          </a:p>
          <a:p>
            <a:pPr marL="0" lvl="0" indent="0" algn="l" rtl="0">
              <a:spcBef>
                <a:spcPts val="0"/>
              </a:spcBef>
              <a:spcAft>
                <a:spcPts val="0"/>
              </a:spcAft>
              <a:buNone/>
            </a:pPr>
            <a:endParaRPr sz="1100">
              <a:latin typeface="Inter"/>
              <a:ea typeface="Inter"/>
              <a:cs typeface="Inter"/>
              <a:sym typeface="Inter"/>
            </a:endParaRPr>
          </a:p>
          <a:p>
            <a:pPr marL="0" lvl="0" indent="0" algn="l" rtl="0">
              <a:spcBef>
                <a:spcPts val="0"/>
              </a:spcBef>
              <a:spcAft>
                <a:spcPts val="0"/>
              </a:spcAft>
              <a:buNone/>
            </a:pPr>
            <a:endParaRPr sz="1100">
              <a:latin typeface="Inter"/>
              <a:ea typeface="Inter"/>
              <a:cs typeface="Inter"/>
              <a:sym typeface="Inter"/>
            </a:endParaRPr>
          </a:p>
        </p:txBody>
      </p:sp>
      <p:grpSp>
        <p:nvGrpSpPr>
          <p:cNvPr id="926" name="Google Shape;926;p52"/>
          <p:cNvGrpSpPr/>
          <p:nvPr/>
        </p:nvGrpSpPr>
        <p:grpSpPr>
          <a:xfrm>
            <a:off x="4218900" y="2395200"/>
            <a:ext cx="353100" cy="353100"/>
            <a:chOff x="3878925" y="2395200"/>
            <a:chExt cx="353100" cy="353100"/>
          </a:xfrm>
        </p:grpSpPr>
        <p:sp>
          <p:nvSpPr>
            <p:cNvPr id="927" name="Google Shape;927;p52"/>
            <p:cNvSpPr/>
            <p:nvPr/>
          </p:nvSpPr>
          <p:spPr>
            <a:xfrm>
              <a:off x="3878925" y="2395200"/>
              <a:ext cx="353100" cy="353100"/>
            </a:xfrm>
            <a:prstGeom prst="ellipse">
              <a:avLst/>
            </a:prstGeom>
            <a:solidFill>
              <a:srgbClr val="BA38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A3833"/>
                </a:solidFill>
              </a:endParaRPr>
            </a:p>
          </p:txBody>
        </p:sp>
        <p:cxnSp>
          <p:nvCxnSpPr>
            <p:cNvPr id="928" name="Google Shape;928;p52"/>
            <p:cNvCxnSpPr>
              <a:stCxn id="927" idx="2"/>
              <a:endCxn id="927" idx="6"/>
            </p:cNvCxnSpPr>
            <p:nvPr/>
          </p:nvCxnSpPr>
          <p:spPr>
            <a:xfrm>
              <a:off x="3878925" y="2571750"/>
              <a:ext cx="353100" cy="0"/>
            </a:xfrm>
            <a:prstGeom prst="straightConnector1">
              <a:avLst/>
            </a:prstGeom>
            <a:noFill/>
            <a:ln w="19050" cap="flat" cmpd="sng">
              <a:solidFill>
                <a:schemeClr val="lt1"/>
              </a:solidFill>
              <a:prstDash val="solid"/>
              <a:round/>
              <a:headEnd type="none" w="med" len="med"/>
              <a:tailEnd type="triangle" w="med" len="med"/>
            </a:ln>
          </p:spPr>
        </p:cxnSp>
      </p:grpSp>
      <p:sp>
        <p:nvSpPr>
          <p:cNvPr id="929" name="Google Shape;929;p52"/>
          <p:cNvSpPr/>
          <p:nvPr/>
        </p:nvSpPr>
        <p:spPr>
          <a:xfrm>
            <a:off x="5015225" y="861472"/>
            <a:ext cx="3444600" cy="477000"/>
          </a:xfrm>
          <a:prstGeom prst="rect">
            <a:avLst/>
          </a:prstGeom>
          <a:solidFill>
            <a:srgbClr val="E50102"/>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b="1" u="sng">
                <a:latin typeface="Inter"/>
                <a:ea typeface="Inter"/>
                <a:cs typeface="Inter"/>
                <a:sym typeface="Inter"/>
              </a:rPr>
              <a:t>Creating 1 and 2 Week Lags  </a:t>
            </a:r>
            <a:endParaRPr sz="1050">
              <a:latin typeface="Inter"/>
              <a:ea typeface="Inter"/>
              <a:cs typeface="Inter"/>
              <a:sym typeface="Inter"/>
            </a:endParaRPr>
          </a:p>
          <a:p>
            <a:pPr marL="0" lvl="0" indent="0" algn="l" rtl="0">
              <a:spcBef>
                <a:spcPts val="0"/>
              </a:spcBef>
              <a:spcAft>
                <a:spcPts val="0"/>
              </a:spcAft>
              <a:buNone/>
            </a:pPr>
            <a:endParaRPr sz="1100">
              <a:latin typeface="Inter"/>
              <a:ea typeface="Inter"/>
              <a:cs typeface="Inter"/>
              <a:sym typeface="Inter"/>
            </a:endParaRPr>
          </a:p>
          <a:p>
            <a:pPr marL="0" lvl="0" indent="0" algn="l" rtl="0">
              <a:spcBef>
                <a:spcPts val="0"/>
              </a:spcBef>
              <a:spcAft>
                <a:spcPts val="0"/>
              </a:spcAft>
              <a:buNone/>
            </a:pPr>
            <a:endParaRPr sz="1100">
              <a:latin typeface="Inter"/>
              <a:ea typeface="Inter"/>
              <a:cs typeface="Inter"/>
              <a:sym typeface="Inter"/>
            </a:endParaRPr>
          </a:p>
        </p:txBody>
      </p:sp>
      <p:pic>
        <p:nvPicPr>
          <p:cNvPr id="930" name="Google Shape;930;p52"/>
          <p:cNvPicPr preferRelativeResize="0"/>
          <p:nvPr/>
        </p:nvPicPr>
        <p:blipFill>
          <a:blip r:embed="rId4">
            <a:alphaModFix/>
          </a:blip>
          <a:stretch>
            <a:fillRect/>
          </a:stretch>
        </p:blipFill>
        <p:spPr>
          <a:xfrm>
            <a:off x="5408787" y="1414200"/>
            <a:ext cx="2657475" cy="35017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34"/>
        <p:cNvGrpSpPr/>
        <p:nvPr/>
      </p:nvGrpSpPr>
      <p:grpSpPr>
        <a:xfrm>
          <a:off x="0" y="0"/>
          <a:ext cx="0" cy="0"/>
          <a:chOff x="0" y="0"/>
          <a:chExt cx="0" cy="0"/>
        </a:xfrm>
      </p:grpSpPr>
      <p:sp>
        <p:nvSpPr>
          <p:cNvPr id="935" name="Google Shape;935;p53"/>
          <p:cNvSpPr/>
          <p:nvPr/>
        </p:nvSpPr>
        <p:spPr>
          <a:xfrm>
            <a:off x="6346500" y="0"/>
            <a:ext cx="2797500" cy="5143500"/>
          </a:xfrm>
          <a:prstGeom prst="rect">
            <a:avLst/>
          </a:prstGeom>
          <a:solidFill>
            <a:srgbClr val="E5010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936" name="Google Shape;936;p53"/>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b" anchorCtr="0">
            <a:noAutofit/>
          </a:bodyPr>
          <a:lstStyle/>
          <a:p>
            <a:pPr marL="0" lvl="0" indent="0" algn="r" rtl="0">
              <a:spcBef>
                <a:spcPts val="0"/>
              </a:spcBef>
              <a:spcAft>
                <a:spcPts val="0"/>
              </a:spcAft>
              <a:buNone/>
            </a:pPr>
            <a:fld id="{00000000-1234-1234-1234-123412341234}" type="slidenum">
              <a:rPr lang="en-GB" sz="1100">
                <a:solidFill>
                  <a:schemeClr val="lt1"/>
                </a:solidFill>
                <a:latin typeface="Inter"/>
                <a:ea typeface="Inter"/>
                <a:cs typeface="Inter"/>
                <a:sym typeface="Inter"/>
              </a:rPr>
              <a:t>29</a:t>
            </a:fld>
            <a:endParaRPr sz="1100">
              <a:solidFill>
                <a:schemeClr val="lt1"/>
              </a:solidFill>
              <a:latin typeface="Inter"/>
              <a:ea typeface="Inter"/>
              <a:cs typeface="Inter"/>
              <a:sym typeface="Inter"/>
            </a:endParaRPr>
          </a:p>
        </p:txBody>
      </p:sp>
      <p:grpSp>
        <p:nvGrpSpPr>
          <p:cNvPr id="937" name="Google Shape;937;p53"/>
          <p:cNvGrpSpPr/>
          <p:nvPr/>
        </p:nvGrpSpPr>
        <p:grpSpPr>
          <a:xfrm>
            <a:off x="251494" y="98350"/>
            <a:ext cx="6019269" cy="626600"/>
            <a:chOff x="251482" y="98350"/>
            <a:chExt cx="8455218" cy="626600"/>
          </a:xfrm>
        </p:grpSpPr>
        <p:sp>
          <p:nvSpPr>
            <p:cNvPr id="938" name="Google Shape;938;p53"/>
            <p:cNvSpPr txBox="1"/>
            <p:nvPr/>
          </p:nvSpPr>
          <p:spPr>
            <a:xfrm>
              <a:off x="251500" y="98350"/>
              <a:ext cx="838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latin typeface="Inter"/>
                  <a:ea typeface="Inter"/>
                  <a:cs typeface="Inter"/>
                  <a:sym typeface="Inter"/>
                </a:rPr>
                <a:t>Advertising Regression: Accounting for Seasonality</a:t>
              </a:r>
              <a:endParaRPr b="1">
                <a:latin typeface="Inter"/>
                <a:ea typeface="Inter"/>
                <a:cs typeface="Inter"/>
                <a:sym typeface="Inter"/>
              </a:endParaRPr>
            </a:p>
          </p:txBody>
        </p:sp>
        <p:sp>
          <p:nvSpPr>
            <p:cNvPr id="939" name="Google Shape;939;p53"/>
            <p:cNvSpPr txBox="1"/>
            <p:nvPr/>
          </p:nvSpPr>
          <p:spPr>
            <a:xfrm>
              <a:off x="251482" y="355650"/>
              <a:ext cx="845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Inter"/>
                  <a:ea typeface="Inter"/>
                  <a:cs typeface="Inter"/>
                  <a:sym typeface="Inter"/>
                </a:rPr>
                <a:t>We incorporated quarterly seasonality variables to address cyclical trends</a:t>
              </a:r>
              <a:endParaRPr sz="1200">
                <a:latin typeface="Inter"/>
                <a:ea typeface="Inter"/>
                <a:cs typeface="Inter"/>
                <a:sym typeface="Inter"/>
              </a:endParaRPr>
            </a:p>
          </p:txBody>
        </p:sp>
        <p:cxnSp>
          <p:nvCxnSpPr>
            <p:cNvPr id="940" name="Google Shape;940;p53"/>
            <p:cNvCxnSpPr/>
            <p:nvPr/>
          </p:nvCxnSpPr>
          <p:spPr>
            <a:xfrm>
              <a:off x="337000" y="700275"/>
              <a:ext cx="8369700" cy="0"/>
            </a:xfrm>
            <a:prstGeom prst="straightConnector1">
              <a:avLst/>
            </a:prstGeom>
            <a:noFill/>
            <a:ln w="9525" cap="flat" cmpd="sng">
              <a:solidFill>
                <a:schemeClr val="dk2"/>
              </a:solidFill>
              <a:prstDash val="solid"/>
              <a:round/>
              <a:headEnd type="none" w="med" len="med"/>
              <a:tailEnd type="none" w="med" len="med"/>
            </a:ln>
          </p:spPr>
        </p:cxnSp>
      </p:grpSp>
      <p:grpSp>
        <p:nvGrpSpPr>
          <p:cNvPr id="941" name="Google Shape;941;p53"/>
          <p:cNvGrpSpPr/>
          <p:nvPr/>
        </p:nvGrpSpPr>
        <p:grpSpPr>
          <a:xfrm>
            <a:off x="6495724" y="2273325"/>
            <a:ext cx="2499063" cy="1219058"/>
            <a:chOff x="5314196" y="2427020"/>
            <a:chExt cx="4576200" cy="1625411"/>
          </a:xfrm>
        </p:grpSpPr>
        <p:sp>
          <p:nvSpPr>
            <p:cNvPr id="942" name="Google Shape;942;p53"/>
            <p:cNvSpPr txBox="1"/>
            <p:nvPr/>
          </p:nvSpPr>
          <p:spPr>
            <a:xfrm>
              <a:off x="5314196" y="2427020"/>
              <a:ext cx="4576200" cy="420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600">
                  <a:solidFill>
                    <a:schemeClr val="lt1"/>
                  </a:solidFill>
                  <a:latin typeface="Inter ExtraBold"/>
                  <a:ea typeface="Inter ExtraBold"/>
                  <a:cs typeface="Inter ExtraBold"/>
                  <a:sym typeface="Inter ExtraBold"/>
                </a:rPr>
                <a:t>Our Approach</a:t>
              </a:r>
              <a:endParaRPr sz="900">
                <a:solidFill>
                  <a:schemeClr val="lt1"/>
                </a:solidFill>
                <a:latin typeface="Inter ExtraBold"/>
                <a:ea typeface="Inter ExtraBold"/>
                <a:cs typeface="Inter ExtraBold"/>
                <a:sym typeface="Inter ExtraBold"/>
              </a:endParaRPr>
            </a:p>
          </p:txBody>
        </p:sp>
        <p:sp>
          <p:nvSpPr>
            <p:cNvPr id="943" name="Google Shape;943;p53"/>
            <p:cNvSpPr txBox="1"/>
            <p:nvPr/>
          </p:nvSpPr>
          <p:spPr>
            <a:xfrm>
              <a:off x="5314207" y="2888731"/>
              <a:ext cx="4494300" cy="1163700"/>
            </a:xfrm>
            <a:prstGeom prst="rect">
              <a:avLst/>
            </a:prstGeom>
            <a:noFill/>
            <a:ln>
              <a:noFill/>
            </a:ln>
          </p:spPr>
          <p:txBody>
            <a:bodyPr spcFirstLastPara="1" wrap="square" lIns="68575" tIns="34275" rIns="68575" bIns="34275" anchor="t" anchorCtr="0">
              <a:spAutoFit/>
            </a:bodyPr>
            <a:lstStyle/>
            <a:p>
              <a:pPr marL="0" marR="0" lvl="0" indent="0" algn="l" rtl="0">
                <a:lnSpc>
                  <a:spcPct val="120000"/>
                </a:lnSpc>
                <a:spcBef>
                  <a:spcPts val="0"/>
                </a:spcBef>
                <a:spcAft>
                  <a:spcPts val="0"/>
                </a:spcAft>
                <a:buNone/>
              </a:pPr>
              <a:r>
                <a:rPr lang="en-GB" sz="900">
                  <a:solidFill>
                    <a:schemeClr val="lt1"/>
                  </a:solidFill>
                  <a:latin typeface="Inter"/>
                  <a:ea typeface="Inter"/>
                  <a:cs typeface="Inter"/>
                  <a:sym typeface="Inter"/>
                </a:rPr>
                <a:t>Incorporate quarterly seasonality variables using Q1, Q2, and Q3 dummy variables. None of the seasonality variables demonstrate statistical significance- a sign that daily sales are non-seasonal.</a:t>
              </a:r>
              <a:endParaRPr sz="600">
                <a:solidFill>
                  <a:schemeClr val="lt1"/>
                </a:solidFill>
                <a:latin typeface="Inter"/>
                <a:ea typeface="Inter"/>
                <a:cs typeface="Inter"/>
                <a:sym typeface="Inter"/>
              </a:endParaRPr>
            </a:p>
          </p:txBody>
        </p:sp>
      </p:grpSp>
      <p:grpSp>
        <p:nvGrpSpPr>
          <p:cNvPr id="944" name="Google Shape;944;p53"/>
          <p:cNvGrpSpPr/>
          <p:nvPr/>
        </p:nvGrpSpPr>
        <p:grpSpPr>
          <a:xfrm>
            <a:off x="6412817" y="663975"/>
            <a:ext cx="2454355" cy="893683"/>
            <a:chOff x="5232033" y="2071753"/>
            <a:chExt cx="4494333" cy="1191578"/>
          </a:xfrm>
        </p:grpSpPr>
        <p:sp>
          <p:nvSpPr>
            <p:cNvPr id="945" name="Google Shape;945;p53"/>
            <p:cNvSpPr txBox="1"/>
            <p:nvPr/>
          </p:nvSpPr>
          <p:spPr>
            <a:xfrm>
              <a:off x="5232066" y="2071753"/>
              <a:ext cx="4494300" cy="420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1600">
                  <a:solidFill>
                    <a:schemeClr val="lt1"/>
                  </a:solidFill>
                  <a:latin typeface="Inter ExtraBold"/>
                  <a:ea typeface="Inter ExtraBold"/>
                  <a:cs typeface="Inter ExtraBold"/>
                  <a:sym typeface="Inter ExtraBold"/>
                </a:rPr>
                <a:t>Why Seasonality?</a:t>
              </a:r>
              <a:endParaRPr sz="900">
                <a:solidFill>
                  <a:schemeClr val="lt1"/>
                </a:solidFill>
                <a:latin typeface="Inter ExtraBold"/>
                <a:ea typeface="Inter ExtraBold"/>
                <a:cs typeface="Inter ExtraBold"/>
                <a:sym typeface="Inter ExtraBold"/>
              </a:endParaRPr>
            </a:p>
          </p:txBody>
        </p:sp>
        <p:sp>
          <p:nvSpPr>
            <p:cNvPr id="946" name="Google Shape;946;p53"/>
            <p:cNvSpPr txBox="1"/>
            <p:nvPr/>
          </p:nvSpPr>
          <p:spPr>
            <a:xfrm>
              <a:off x="5232033" y="2543031"/>
              <a:ext cx="4494300" cy="720300"/>
            </a:xfrm>
            <a:prstGeom prst="rect">
              <a:avLst/>
            </a:prstGeom>
            <a:noFill/>
            <a:ln>
              <a:noFill/>
            </a:ln>
          </p:spPr>
          <p:txBody>
            <a:bodyPr spcFirstLastPara="1" wrap="square" lIns="68575" tIns="34275" rIns="68575" bIns="34275" anchor="t" anchorCtr="0">
              <a:spAutoFit/>
            </a:bodyPr>
            <a:lstStyle/>
            <a:p>
              <a:pPr marL="0" marR="0" lvl="0" indent="0" algn="l" rtl="0">
                <a:lnSpc>
                  <a:spcPct val="120000"/>
                </a:lnSpc>
                <a:spcBef>
                  <a:spcPts val="0"/>
                </a:spcBef>
                <a:spcAft>
                  <a:spcPts val="0"/>
                </a:spcAft>
                <a:buNone/>
              </a:pPr>
              <a:r>
                <a:rPr lang="en-GB" sz="900">
                  <a:solidFill>
                    <a:schemeClr val="lt1"/>
                  </a:solidFill>
                  <a:latin typeface="Inter"/>
                  <a:ea typeface="Inter"/>
                  <a:cs typeface="Inter"/>
                  <a:sym typeface="Inter"/>
                </a:rPr>
                <a:t>Seasonality variables allow us to account for the regular fluctuations in our output variable that vary cyclically over time. </a:t>
              </a:r>
              <a:endParaRPr sz="600">
                <a:solidFill>
                  <a:schemeClr val="lt1"/>
                </a:solidFill>
                <a:latin typeface="Inter"/>
                <a:ea typeface="Inter"/>
                <a:cs typeface="Inter"/>
                <a:sym typeface="Inter"/>
              </a:endParaRPr>
            </a:p>
          </p:txBody>
        </p:sp>
      </p:grpSp>
      <p:cxnSp>
        <p:nvCxnSpPr>
          <p:cNvPr id="947" name="Google Shape;947;p53"/>
          <p:cNvCxnSpPr/>
          <p:nvPr/>
        </p:nvCxnSpPr>
        <p:spPr>
          <a:xfrm>
            <a:off x="6495725" y="1906400"/>
            <a:ext cx="2428800" cy="0"/>
          </a:xfrm>
          <a:prstGeom prst="straightConnector1">
            <a:avLst/>
          </a:prstGeom>
          <a:noFill/>
          <a:ln w="9525" cap="flat" cmpd="sng">
            <a:solidFill>
              <a:schemeClr val="lt1"/>
            </a:solidFill>
            <a:prstDash val="solid"/>
            <a:round/>
            <a:headEnd type="none" w="med" len="med"/>
            <a:tailEnd type="none" w="med" len="med"/>
          </a:ln>
        </p:spPr>
      </p:cxnSp>
      <p:pic>
        <p:nvPicPr>
          <p:cNvPr id="948" name="Google Shape;948;p53"/>
          <p:cNvPicPr preferRelativeResize="0"/>
          <p:nvPr/>
        </p:nvPicPr>
        <p:blipFill rotWithShape="1">
          <a:blip r:embed="rId3">
            <a:alphaModFix/>
          </a:blip>
          <a:srcRect b="66105"/>
          <a:stretch/>
        </p:blipFill>
        <p:spPr>
          <a:xfrm>
            <a:off x="327750" y="1204800"/>
            <a:ext cx="5866775" cy="520800"/>
          </a:xfrm>
          <a:prstGeom prst="rect">
            <a:avLst/>
          </a:prstGeom>
          <a:noFill/>
          <a:ln>
            <a:noFill/>
          </a:ln>
        </p:spPr>
      </p:pic>
      <p:pic>
        <p:nvPicPr>
          <p:cNvPr id="949" name="Google Shape;949;p53"/>
          <p:cNvPicPr preferRelativeResize="0"/>
          <p:nvPr/>
        </p:nvPicPr>
        <p:blipFill rotWithShape="1">
          <a:blip r:embed="rId4">
            <a:alphaModFix/>
          </a:blip>
          <a:srcRect b="64508"/>
          <a:stretch/>
        </p:blipFill>
        <p:spPr>
          <a:xfrm>
            <a:off x="327750" y="2594375"/>
            <a:ext cx="5866774" cy="559950"/>
          </a:xfrm>
          <a:prstGeom prst="rect">
            <a:avLst/>
          </a:prstGeom>
          <a:noFill/>
          <a:ln>
            <a:noFill/>
          </a:ln>
        </p:spPr>
      </p:pic>
      <p:pic>
        <p:nvPicPr>
          <p:cNvPr id="950" name="Google Shape;950;p53"/>
          <p:cNvPicPr preferRelativeResize="0"/>
          <p:nvPr/>
        </p:nvPicPr>
        <p:blipFill rotWithShape="1">
          <a:blip r:embed="rId3">
            <a:alphaModFix/>
          </a:blip>
          <a:srcRect t="66105"/>
          <a:stretch/>
        </p:blipFill>
        <p:spPr>
          <a:xfrm>
            <a:off x="327750" y="1725593"/>
            <a:ext cx="5866775" cy="520800"/>
          </a:xfrm>
          <a:prstGeom prst="rect">
            <a:avLst/>
          </a:prstGeom>
          <a:noFill/>
          <a:ln>
            <a:noFill/>
          </a:ln>
        </p:spPr>
      </p:pic>
      <p:pic>
        <p:nvPicPr>
          <p:cNvPr id="951" name="Google Shape;951;p53"/>
          <p:cNvPicPr preferRelativeResize="0"/>
          <p:nvPr/>
        </p:nvPicPr>
        <p:blipFill rotWithShape="1">
          <a:blip r:embed="rId4">
            <a:alphaModFix/>
          </a:blip>
          <a:srcRect t="64508"/>
          <a:stretch/>
        </p:blipFill>
        <p:spPr>
          <a:xfrm>
            <a:off x="327750" y="3154325"/>
            <a:ext cx="5866774" cy="559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7"/>
          <p:cNvSpPr/>
          <p:nvPr/>
        </p:nvSpPr>
        <p:spPr>
          <a:xfrm>
            <a:off x="8436850" y="1271525"/>
            <a:ext cx="576900" cy="3007500"/>
          </a:xfrm>
          <a:prstGeom prst="rect">
            <a:avLst/>
          </a:prstGeom>
          <a:solidFill>
            <a:srgbClr val="E5010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nvGrpSpPr>
          <p:cNvPr id="187" name="Google Shape;187;p27"/>
          <p:cNvGrpSpPr/>
          <p:nvPr/>
        </p:nvGrpSpPr>
        <p:grpSpPr>
          <a:xfrm>
            <a:off x="4328248" y="942791"/>
            <a:ext cx="4447673" cy="3599116"/>
            <a:chOff x="4981574" y="1877224"/>
            <a:chExt cx="6653213" cy="4504526"/>
          </a:xfrm>
        </p:grpSpPr>
        <p:sp>
          <p:nvSpPr>
            <p:cNvPr id="188" name="Google Shape;188;p27"/>
            <p:cNvSpPr/>
            <p:nvPr/>
          </p:nvSpPr>
          <p:spPr>
            <a:xfrm>
              <a:off x="4981574" y="1877224"/>
              <a:ext cx="131667" cy="151601"/>
            </a:xfrm>
            <a:prstGeom prst="triangle">
              <a:avLst>
                <a:gd name="adj" fmla="val 100000"/>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89" name="Google Shape;189;p27"/>
            <p:cNvSpPr/>
            <p:nvPr/>
          </p:nvSpPr>
          <p:spPr>
            <a:xfrm>
              <a:off x="5109524" y="1877225"/>
              <a:ext cx="6525263" cy="4352924"/>
            </a:xfrm>
            <a:prstGeom prst="rect">
              <a:avLst/>
            </a:prstGeom>
            <a:solidFill>
              <a:schemeClr val="lt1"/>
            </a:solidFill>
            <a:ln w="25400" cap="flat" cmpd="sng">
              <a:solidFill>
                <a:srgbClr val="17161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90" name="Google Shape;190;p27"/>
            <p:cNvSpPr/>
            <p:nvPr/>
          </p:nvSpPr>
          <p:spPr>
            <a:xfrm>
              <a:off x="4981575" y="2028826"/>
              <a:ext cx="6525263" cy="4352924"/>
            </a:xfrm>
            <a:prstGeom prst="rect">
              <a:avLst/>
            </a:prstGeom>
            <a:solidFill>
              <a:schemeClr val="lt1"/>
            </a:solidFill>
            <a:ln w="25400" cap="flat" cmpd="sng">
              <a:solidFill>
                <a:srgbClr val="17161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cxnSp>
          <p:nvCxnSpPr>
            <p:cNvPr id="191" name="Google Shape;191;p27"/>
            <p:cNvCxnSpPr/>
            <p:nvPr/>
          </p:nvCxnSpPr>
          <p:spPr>
            <a:xfrm flipH="1">
              <a:off x="4981575" y="1877225"/>
              <a:ext cx="127949" cy="151601"/>
            </a:xfrm>
            <a:prstGeom prst="straightConnector1">
              <a:avLst/>
            </a:prstGeom>
            <a:noFill/>
            <a:ln w="25400" cap="flat" cmpd="sng">
              <a:solidFill>
                <a:srgbClr val="171616"/>
              </a:solidFill>
              <a:prstDash val="solid"/>
              <a:miter lim="800000"/>
              <a:headEnd type="none" w="sm" len="sm"/>
              <a:tailEnd type="none" w="sm" len="sm"/>
            </a:ln>
          </p:spPr>
        </p:cxnSp>
        <p:cxnSp>
          <p:nvCxnSpPr>
            <p:cNvPr id="192" name="Google Shape;192;p27"/>
            <p:cNvCxnSpPr/>
            <p:nvPr/>
          </p:nvCxnSpPr>
          <p:spPr>
            <a:xfrm flipH="1">
              <a:off x="11506837" y="1877225"/>
              <a:ext cx="127949" cy="151601"/>
            </a:xfrm>
            <a:prstGeom prst="straightConnector1">
              <a:avLst/>
            </a:prstGeom>
            <a:noFill/>
            <a:ln w="25400" cap="flat" cmpd="sng">
              <a:solidFill>
                <a:srgbClr val="171616"/>
              </a:solidFill>
              <a:prstDash val="solid"/>
              <a:miter lim="800000"/>
              <a:headEnd type="none" w="sm" len="sm"/>
              <a:tailEnd type="none" w="sm" len="sm"/>
            </a:ln>
          </p:spPr>
        </p:cxnSp>
        <p:cxnSp>
          <p:nvCxnSpPr>
            <p:cNvPr id="193" name="Google Shape;193;p27"/>
            <p:cNvCxnSpPr/>
            <p:nvPr/>
          </p:nvCxnSpPr>
          <p:spPr>
            <a:xfrm flipH="1">
              <a:off x="11506838" y="6230149"/>
              <a:ext cx="127949" cy="151601"/>
            </a:xfrm>
            <a:prstGeom prst="straightConnector1">
              <a:avLst/>
            </a:prstGeom>
            <a:noFill/>
            <a:ln w="25400" cap="flat" cmpd="sng">
              <a:solidFill>
                <a:srgbClr val="171616"/>
              </a:solidFill>
              <a:prstDash val="solid"/>
              <a:miter lim="800000"/>
              <a:headEnd type="none" w="sm" len="sm"/>
              <a:tailEnd type="none" w="sm" len="sm"/>
            </a:ln>
          </p:spPr>
        </p:cxnSp>
      </p:grpSp>
      <p:sp>
        <p:nvSpPr>
          <p:cNvPr id="194" name="Google Shape;194;p27"/>
          <p:cNvSpPr txBox="1"/>
          <p:nvPr/>
        </p:nvSpPr>
        <p:spPr>
          <a:xfrm>
            <a:off x="4411475" y="1178038"/>
            <a:ext cx="4512900" cy="377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2000">
                <a:solidFill>
                  <a:srgbClr val="171616"/>
                </a:solidFill>
                <a:latin typeface="Inter ExtraBold"/>
                <a:ea typeface="Inter ExtraBold"/>
                <a:cs typeface="Inter ExtraBold"/>
                <a:sym typeface="Inter ExtraBold"/>
              </a:rPr>
              <a:t>The Key Problem</a:t>
            </a:r>
            <a:endParaRPr sz="1000">
              <a:solidFill>
                <a:srgbClr val="171616"/>
              </a:solidFill>
              <a:latin typeface="Inter ExtraBold"/>
              <a:ea typeface="Inter ExtraBold"/>
              <a:cs typeface="Inter ExtraBold"/>
              <a:sym typeface="Inter ExtraBold"/>
            </a:endParaRPr>
          </a:p>
        </p:txBody>
      </p:sp>
      <p:sp>
        <p:nvSpPr>
          <p:cNvPr id="195" name="Google Shape;195;p27"/>
          <p:cNvSpPr txBox="1"/>
          <p:nvPr/>
        </p:nvSpPr>
        <p:spPr>
          <a:xfrm>
            <a:off x="4478174" y="1576950"/>
            <a:ext cx="3958800" cy="1146600"/>
          </a:xfrm>
          <a:prstGeom prst="rect">
            <a:avLst/>
          </a:prstGeom>
          <a:noFill/>
          <a:ln>
            <a:noFill/>
          </a:ln>
        </p:spPr>
        <p:txBody>
          <a:bodyPr spcFirstLastPara="1" wrap="square" lIns="68575" tIns="34275" rIns="68575" bIns="34275" anchor="t" anchorCtr="0">
            <a:spAutoFit/>
          </a:bodyPr>
          <a:lstStyle/>
          <a:p>
            <a:pPr marL="0" marR="0" lvl="0" indent="0" algn="just" rtl="0">
              <a:lnSpc>
                <a:spcPct val="120000"/>
              </a:lnSpc>
              <a:spcBef>
                <a:spcPts val="0"/>
              </a:spcBef>
              <a:spcAft>
                <a:spcPts val="0"/>
              </a:spcAft>
              <a:buNone/>
            </a:pPr>
            <a:r>
              <a:rPr lang="en-GB" sz="1000">
                <a:solidFill>
                  <a:srgbClr val="171616"/>
                </a:solidFill>
                <a:latin typeface="Inter"/>
                <a:ea typeface="Inter"/>
                <a:cs typeface="Inter"/>
                <a:sym typeface="Inter"/>
              </a:rPr>
              <a:t>McDonald’s has faced a myriad of issues as a result of COVID-19. Primarily, McDonald’s is concerned with </a:t>
            </a:r>
            <a:r>
              <a:rPr lang="en-GB" sz="1000" b="1">
                <a:solidFill>
                  <a:srgbClr val="171616"/>
                </a:solidFill>
                <a:latin typeface="Inter"/>
                <a:ea typeface="Inter"/>
                <a:cs typeface="Inter"/>
                <a:sym typeface="Inter"/>
              </a:rPr>
              <a:t>decreased sales</a:t>
            </a:r>
            <a:r>
              <a:rPr lang="en-GB" sz="1000">
                <a:solidFill>
                  <a:srgbClr val="171616"/>
                </a:solidFill>
                <a:latin typeface="Inter"/>
                <a:ea typeface="Inter"/>
                <a:cs typeface="Inter"/>
                <a:sym typeface="Inter"/>
              </a:rPr>
              <a:t> during the pandemic, and the company has attempted to address the issue through advertising. The company would like to </a:t>
            </a:r>
            <a:r>
              <a:rPr lang="en-GB" sz="1000" b="1">
                <a:solidFill>
                  <a:srgbClr val="171616"/>
                </a:solidFill>
                <a:latin typeface="Inter"/>
                <a:ea typeface="Inter"/>
                <a:cs typeface="Inter"/>
                <a:sym typeface="Inter"/>
              </a:rPr>
              <a:t>understand the effectiveness of advertising as a tool for reviving company sales</a:t>
            </a:r>
            <a:r>
              <a:rPr lang="en-GB" sz="1000">
                <a:solidFill>
                  <a:srgbClr val="171616"/>
                </a:solidFill>
                <a:latin typeface="Inter"/>
                <a:ea typeface="Inter"/>
                <a:cs typeface="Inter"/>
                <a:sym typeface="Inter"/>
              </a:rPr>
              <a:t>.</a:t>
            </a:r>
            <a:endParaRPr sz="1000">
              <a:solidFill>
                <a:srgbClr val="171616"/>
              </a:solidFill>
              <a:latin typeface="Inter"/>
              <a:ea typeface="Inter"/>
              <a:cs typeface="Inter"/>
              <a:sym typeface="Inter"/>
            </a:endParaRPr>
          </a:p>
        </p:txBody>
      </p:sp>
      <p:pic>
        <p:nvPicPr>
          <p:cNvPr id="196" name="Google Shape;196;p27"/>
          <p:cNvPicPr preferRelativeResize="0"/>
          <p:nvPr/>
        </p:nvPicPr>
        <p:blipFill rotWithShape="1">
          <a:blip r:embed="rId3">
            <a:alphaModFix/>
          </a:blip>
          <a:srcRect/>
          <a:stretch/>
        </p:blipFill>
        <p:spPr>
          <a:xfrm>
            <a:off x="61550" y="4809125"/>
            <a:ext cx="316225" cy="276452"/>
          </a:xfrm>
          <a:prstGeom prst="rect">
            <a:avLst/>
          </a:prstGeom>
          <a:noFill/>
          <a:ln>
            <a:noFill/>
          </a:ln>
        </p:spPr>
      </p:pic>
      <p:sp>
        <p:nvSpPr>
          <p:cNvPr id="197" name="Google Shape;197;p27"/>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b" anchorCtr="0">
            <a:noAutofit/>
          </a:bodyPr>
          <a:lstStyle/>
          <a:p>
            <a:pPr marL="0" lvl="0" indent="0" algn="r" rtl="0">
              <a:spcBef>
                <a:spcPts val="0"/>
              </a:spcBef>
              <a:spcAft>
                <a:spcPts val="0"/>
              </a:spcAft>
              <a:buNone/>
            </a:pPr>
            <a:fld id="{00000000-1234-1234-1234-123412341234}" type="slidenum">
              <a:rPr lang="en-GB" sz="1100">
                <a:latin typeface="Inter"/>
                <a:ea typeface="Inter"/>
                <a:cs typeface="Inter"/>
                <a:sym typeface="Inter"/>
              </a:rPr>
              <a:t>3</a:t>
            </a:fld>
            <a:endParaRPr sz="1100">
              <a:latin typeface="Inter"/>
              <a:ea typeface="Inter"/>
              <a:cs typeface="Inter"/>
              <a:sym typeface="Inter"/>
            </a:endParaRPr>
          </a:p>
        </p:txBody>
      </p:sp>
      <p:grpSp>
        <p:nvGrpSpPr>
          <p:cNvPr id="198" name="Google Shape;198;p27"/>
          <p:cNvGrpSpPr/>
          <p:nvPr/>
        </p:nvGrpSpPr>
        <p:grpSpPr>
          <a:xfrm>
            <a:off x="833370" y="4808432"/>
            <a:ext cx="7723397" cy="276446"/>
            <a:chOff x="349302" y="4772771"/>
            <a:chExt cx="8602581" cy="328204"/>
          </a:xfrm>
        </p:grpSpPr>
        <p:sp>
          <p:nvSpPr>
            <p:cNvPr id="199" name="Google Shape;199;p27"/>
            <p:cNvSpPr/>
            <p:nvPr/>
          </p:nvSpPr>
          <p:spPr>
            <a:xfrm>
              <a:off x="349302" y="4772771"/>
              <a:ext cx="2325000" cy="328200"/>
            </a:xfrm>
            <a:prstGeom prst="chevron">
              <a:avLst>
                <a:gd name="adj" fmla="val 50000"/>
              </a:avLst>
            </a:prstGeom>
            <a:solidFill>
              <a:srgbClr val="FECB00"/>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7"/>
            <p:cNvSpPr txBox="1"/>
            <p:nvPr/>
          </p:nvSpPr>
          <p:spPr>
            <a:xfrm>
              <a:off x="513475" y="4772775"/>
              <a:ext cx="1996800" cy="328200"/>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None/>
              </a:pPr>
              <a:r>
                <a:rPr lang="en-GB" sz="1200">
                  <a:solidFill>
                    <a:schemeClr val="dk1"/>
                  </a:solidFill>
                  <a:latin typeface="Inter"/>
                  <a:ea typeface="Inter"/>
                  <a:cs typeface="Inter"/>
                  <a:sym typeface="Inter"/>
                </a:rPr>
                <a:t>Background</a:t>
              </a:r>
              <a:endParaRPr sz="1000">
                <a:solidFill>
                  <a:schemeClr val="dk1"/>
                </a:solidFill>
                <a:latin typeface="Inter"/>
                <a:ea typeface="Inter"/>
                <a:cs typeface="Inter"/>
                <a:sym typeface="Inter"/>
              </a:endParaRPr>
            </a:p>
          </p:txBody>
        </p:sp>
        <p:sp>
          <p:nvSpPr>
            <p:cNvPr id="201" name="Google Shape;201;p27"/>
            <p:cNvSpPr/>
            <p:nvPr/>
          </p:nvSpPr>
          <p:spPr>
            <a:xfrm>
              <a:off x="2441829" y="4772771"/>
              <a:ext cx="2325000" cy="328200"/>
            </a:xfrm>
            <a:prstGeom prst="chevron">
              <a:avLst>
                <a:gd name="adj" fmla="val 50000"/>
              </a:avLst>
            </a:prstGeom>
            <a:solidFill>
              <a:srgbClr val="BA2E26"/>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7"/>
            <p:cNvSpPr txBox="1"/>
            <p:nvPr/>
          </p:nvSpPr>
          <p:spPr>
            <a:xfrm>
              <a:off x="2605972" y="4772771"/>
              <a:ext cx="1996800" cy="328200"/>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None/>
              </a:pPr>
              <a:r>
                <a:rPr lang="en-GB" sz="1200">
                  <a:solidFill>
                    <a:srgbClr val="FFFFFF"/>
                  </a:solidFill>
                  <a:latin typeface="Inter"/>
                  <a:ea typeface="Inter"/>
                  <a:cs typeface="Inter"/>
                  <a:sym typeface="Inter"/>
                </a:rPr>
                <a:t>COVID Impact</a:t>
              </a:r>
              <a:endParaRPr sz="1000">
                <a:solidFill>
                  <a:srgbClr val="FFFFFF"/>
                </a:solidFill>
                <a:latin typeface="Inter"/>
                <a:ea typeface="Inter"/>
                <a:cs typeface="Inter"/>
                <a:sym typeface="Inter"/>
              </a:endParaRPr>
            </a:p>
          </p:txBody>
        </p:sp>
        <p:sp>
          <p:nvSpPr>
            <p:cNvPr id="203" name="Google Shape;203;p27"/>
            <p:cNvSpPr/>
            <p:nvPr/>
          </p:nvSpPr>
          <p:spPr>
            <a:xfrm>
              <a:off x="4497416" y="4772771"/>
              <a:ext cx="2325000" cy="328200"/>
            </a:xfrm>
            <a:prstGeom prst="chevron">
              <a:avLst>
                <a:gd name="adj" fmla="val 50000"/>
              </a:avLst>
            </a:prstGeom>
            <a:solidFill>
              <a:srgbClr val="BA3833"/>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04" name="Google Shape;204;p27"/>
            <p:cNvSpPr txBox="1"/>
            <p:nvPr/>
          </p:nvSpPr>
          <p:spPr>
            <a:xfrm>
              <a:off x="4661559" y="4772771"/>
              <a:ext cx="1996800" cy="328200"/>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None/>
              </a:pPr>
              <a:r>
                <a:rPr lang="en-GB" sz="1200">
                  <a:solidFill>
                    <a:srgbClr val="FFFFFF"/>
                  </a:solidFill>
                  <a:latin typeface="Inter"/>
                  <a:ea typeface="Inter"/>
                  <a:cs typeface="Inter"/>
                  <a:sym typeface="Inter"/>
                </a:rPr>
                <a:t>Ad Assessment</a:t>
              </a:r>
              <a:endParaRPr sz="1200">
                <a:solidFill>
                  <a:srgbClr val="FFFFFF"/>
                </a:solidFill>
                <a:latin typeface="Inter"/>
                <a:ea typeface="Inter"/>
                <a:cs typeface="Inter"/>
                <a:sym typeface="Inter"/>
              </a:endParaRPr>
            </a:p>
          </p:txBody>
        </p:sp>
        <p:sp>
          <p:nvSpPr>
            <p:cNvPr id="205" name="Google Shape;205;p27"/>
            <p:cNvSpPr/>
            <p:nvPr/>
          </p:nvSpPr>
          <p:spPr>
            <a:xfrm>
              <a:off x="6626883" y="4772771"/>
              <a:ext cx="2325000" cy="328200"/>
            </a:xfrm>
            <a:prstGeom prst="chevron">
              <a:avLst>
                <a:gd name="adj" fmla="val 50000"/>
              </a:avLst>
            </a:prstGeom>
            <a:solidFill>
              <a:srgbClr val="BA3833"/>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7"/>
            <p:cNvSpPr txBox="1"/>
            <p:nvPr/>
          </p:nvSpPr>
          <p:spPr>
            <a:xfrm>
              <a:off x="6791026" y="4772771"/>
              <a:ext cx="1996800" cy="328200"/>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None/>
              </a:pPr>
              <a:r>
                <a:rPr lang="en-GB" sz="1200">
                  <a:solidFill>
                    <a:schemeClr val="lt1"/>
                  </a:solidFill>
                  <a:latin typeface="Inter"/>
                  <a:ea typeface="Inter"/>
                  <a:cs typeface="Inter"/>
                  <a:sym typeface="Inter"/>
                </a:rPr>
                <a:t>Recommendations</a:t>
              </a:r>
              <a:endParaRPr sz="1000">
                <a:solidFill>
                  <a:schemeClr val="lt1"/>
                </a:solidFill>
                <a:latin typeface="Inter"/>
                <a:ea typeface="Inter"/>
                <a:cs typeface="Inter"/>
                <a:sym typeface="Inter"/>
              </a:endParaRPr>
            </a:p>
          </p:txBody>
        </p:sp>
      </p:grpSp>
      <p:grpSp>
        <p:nvGrpSpPr>
          <p:cNvPr id="207" name="Google Shape;207;p27"/>
          <p:cNvGrpSpPr/>
          <p:nvPr/>
        </p:nvGrpSpPr>
        <p:grpSpPr>
          <a:xfrm>
            <a:off x="251500" y="98350"/>
            <a:ext cx="8455200" cy="626600"/>
            <a:chOff x="251500" y="98350"/>
            <a:chExt cx="8455200" cy="626600"/>
          </a:xfrm>
        </p:grpSpPr>
        <p:sp>
          <p:nvSpPr>
            <p:cNvPr id="208" name="Google Shape;208;p27"/>
            <p:cNvSpPr txBox="1"/>
            <p:nvPr/>
          </p:nvSpPr>
          <p:spPr>
            <a:xfrm>
              <a:off x="251500" y="98350"/>
              <a:ext cx="838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latin typeface="Inter"/>
                  <a:ea typeface="Inter"/>
                  <a:cs typeface="Inter"/>
                  <a:sym typeface="Inter"/>
                </a:rPr>
                <a:t>Executive Summary: Introducing The Client, The Data, and The Problem</a:t>
              </a:r>
              <a:endParaRPr b="1">
                <a:latin typeface="Inter"/>
                <a:ea typeface="Inter"/>
                <a:cs typeface="Inter"/>
                <a:sym typeface="Inter"/>
              </a:endParaRPr>
            </a:p>
          </p:txBody>
        </p:sp>
        <p:sp>
          <p:nvSpPr>
            <p:cNvPr id="209" name="Google Shape;209;p27"/>
            <p:cNvSpPr txBox="1"/>
            <p:nvPr/>
          </p:nvSpPr>
          <p:spPr>
            <a:xfrm>
              <a:off x="251500" y="355650"/>
              <a:ext cx="845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Inter"/>
                  <a:ea typeface="Inter"/>
                  <a:cs typeface="Inter"/>
                  <a:sym typeface="Inter"/>
                </a:rPr>
                <a:t>McDonald’s seeks to understand pandemic-driven sales issues and consider advertisement as a revival tool</a:t>
              </a:r>
              <a:endParaRPr sz="1200">
                <a:latin typeface="Inter"/>
                <a:ea typeface="Inter"/>
                <a:cs typeface="Inter"/>
                <a:sym typeface="Inter"/>
              </a:endParaRPr>
            </a:p>
          </p:txBody>
        </p:sp>
        <p:cxnSp>
          <p:nvCxnSpPr>
            <p:cNvPr id="210" name="Google Shape;210;p27"/>
            <p:cNvCxnSpPr/>
            <p:nvPr/>
          </p:nvCxnSpPr>
          <p:spPr>
            <a:xfrm>
              <a:off x="337000" y="700275"/>
              <a:ext cx="8369700" cy="0"/>
            </a:xfrm>
            <a:prstGeom prst="straightConnector1">
              <a:avLst/>
            </a:prstGeom>
            <a:noFill/>
            <a:ln w="9525" cap="flat" cmpd="sng">
              <a:solidFill>
                <a:schemeClr val="dk2"/>
              </a:solidFill>
              <a:prstDash val="solid"/>
              <a:round/>
              <a:headEnd type="none" w="med" len="med"/>
              <a:tailEnd type="none" w="med" len="med"/>
            </a:ln>
          </p:spPr>
        </p:cxnSp>
      </p:grpSp>
      <p:sp>
        <p:nvSpPr>
          <p:cNvPr id="211" name="Google Shape;211;p27"/>
          <p:cNvSpPr/>
          <p:nvPr/>
        </p:nvSpPr>
        <p:spPr>
          <a:xfrm>
            <a:off x="338125" y="790100"/>
            <a:ext cx="3444600" cy="1692000"/>
          </a:xfrm>
          <a:prstGeom prst="rect">
            <a:avLst/>
          </a:prstGeom>
          <a:solidFill>
            <a:srgbClr val="FEDF30"/>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Inter"/>
                <a:ea typeface="Inter"/>
                <a:cs typeface="Inter"/>
                <a:sym typeface="Inter"/>
              </a:rPr>
              <a:t>Our Client: McDonald’s</a:t>
            </a:r>
            <a:endParaRPr b="1">
              <a:latin typeface="Inter"/>
              <a:ea typeface="Inter"/>
              <a:cs typeface="Inter"/>
              <a:sym typeface="Inter"/>
            </a:endParaRPr>
          </a:p>
          <a:p>
            <a:pPr marL="457200" lvl="0" indent="-295275" algn="l" rtl="0">
              <a:spcBef>
                <a:spcPts val="400"/>
              </a:spcBef>
              <a:spcAft>
                <a:spcPts val="0"/>
              </a:spcAft>
              <a:buSzPts val="1050"/>
              <a:buFont typeface="Inter"/>
              <a:buChar char="●"/>
            </a:pPr>
            <a:r>
              <a:rPr lang="en-GB" sz="1050">
                <a:latin typeface="Inter"/>
                <a:ea typeface="Inter"/>
                <a:cs typeface="Inter"/>
                <a:sym typeface="Inter"/>
              </a:rPr>
              <a:t>Quick-serve restaurant (QSR), with focus on convenient menu items and lower prices without table service</a:t>
            </a:r>
            <a:endParaRPr sz="1050">
              <a:latin typeface="Inter"/>
              <a:ea typeface="Inter"/>
              <a:cs typeface="Inter"/>
              <a:sym typeface="Inter"/>
            </a:endParaRPr>
          </a:p>
          <a:p>
            <a:pPr marL="457200" lvl="0" indent="-295275" algn="l" rtl="0">
              <a:spcBef>
                <a:spcPts val="0"/>
              </a:spcBef>
              <a:spcAft>
                <a:spcPts val="0"/>
              </a:spcAft>
              <a:buSzPts val="1050"/>
              <a:buFont typeface="Inter"/>
              <a:buChar char="●"/>
            </a:pPr>
            <a:r>
              <a:rPr lang="en-GB" sz="1050">
                <a:latin typeface="Inter"/>
                <a:ea typeface="Inter"/>
                <a:cs typeface="Inter"/>
                <a:sym typeface="Inter"/>
              </a:rPr>
              <a:t>No.1 fast food chain, with over 38,000 locations worldwide</a:t>
            </a:r>
            <a:endParaRPr sz="1050">
              <a:latin typeface="Inter"/>
              <a:ea typeface="Inter"/>
              <a:cs typeface="Inter"/>
              <a:sym typeface="Inter"/>
            </a:endParaRPr>
          </a:p>
          <a:p>
            <a:pPr marL="457200" lvl="0" indent="-295275" algn="l" rtl="0">
              <a:spcBef>
                <a:spcPts val="0"/>
              </a:spcBef>
              <a:spcAft>
                <a:spcPts val="0"/>
              </a:spcAft>
              <a:buSzPts val="1050"/>
              <a:buFont typeface="Inter"/>
              <a:buChar char="●"/>
            </a:pPr>
            <a:r>
              <a:rPr lang="en-GB" sz="1050">
                <a:latin typeface="Inter"/>
                <a:ea typeface="Inter"/>
                <a:cs typeface="Inter"/>
                <a:sym typeface="Inter"/>
              </a:rPr>
              <a:t>Leverages fast food to power real estate-driven profits and the ‘3Ds’ (digital, delivery and drive-thru)</a:t>
            </a:r>
            <a:endParaRPr sz="1050">
              <a:latin typeface="Inter"/>
              <a:ea typeface="Inter"/>
              <a:cs typeface="Inter"/>
              <a:sym typeface="Inter"/>
            </a:endParaRPr>
          </a:p>
          <a:p>
            <a:pPr marL="0" lvl="0" indent="0" algn="l" rtl="0">
              <a:spcBef>
                <a:spcPts val="0"/>
              </a:spcBef>
              <a:spcAft>
                <a:spcPts val="0"/>
              </a:spcAft>
              <a:buNone/>
            </a:pPr>
            <a:endParaRPr sz="1300">
              <a:latin typeface="Inter"/>
              <a:ea typeface="Inter"/>
              <a:cs typeface="Inter"/>
              <a:sym typeface="Inter"/>
            </a:endParaRPr>
          </a:p>
          <a:p>
            <a:pPr marL="0" lvl="0" indent="0" algn="l" rtl="0">
              <a:spcBef>
                <a:spcPts val="0"/>
              </a:spcBef>
              <a:spcAft>
                <a:spcPts val="0"/>
              </a:spcAft>
              <a:buNone/>
            </a:pPr>
            <a:endParaRPr sz="1100">
              <a:latin typeface="Inter"/>
              <a:ea typeface="Inter"/>
              <a:cs typeface="Inter"/>
              <a:sym typeface="Inter"/>
            </a:endParaRPr>
          </a:p>
        </p:txBody>
      </p:sp>
      <p:sp>
        <p:nvSpPr>
          <p:cNvPr id="212" name="Google Shape;212;p27"/>
          <p:cNvSpPr/>
          <p:nvPr/>
        </p:nvSpPr>
        <p:spPr>
          <a:xfrm>
            <a:off x="338125" y="2631775"/>
            <a:ext cx="3444600" cy="1909800"/>
          </a:xfrm>
          <a:prstGeom prst="rect">
            <a:avLst/>
          </a:prstGeom>
          <a:solidFill>
            <a:srgbClr val="FEDF30"/>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b="1">
                <a:latin typeface="Inter"/>
                <a:ea typeface="Inter"/>
                <a:cs typeface="Inter"/>
                <a:sym typeface="Inter"/>
              </a:rPr>
              <a:t>McDonald’s Data over Time</a:t>
            </a:r>
            <a:endParaRPr sz="1300">
              <a:latin typeface="Inter"/>
              <a:ea typeface="Inter"/>
              <a:cs typeface="Inter"/>
              <a:sym typeface="Inter"/>
            </a:endParaRPr>
          </a:p>
          <a:p>
            <a:pPr marL="0" lvl="0" indent="0" algn="l" rtl="0">
              <a:spcBef>
                <a:spcPts val="0"/>
              </a:spcBef>
              <a:spcAft>
                <a:spcPts val="0"/>
              </a:spcAft>
              <a:buNone/>
            </a:pPr>
            <a:endParaRPr sz="1100">
              <a:latin typeface="Inter"/>
              <a:ea typeface="Inter"/>
              <a:cs typeface="Inter"/>
              <a:sym typeface="Inter"/>
            </a:endParaRPr>
          </a:p>
          <a:p>
            <a:pPr marL="457200" lvl="0" indent="-295275" algn="l" rtl="0">
              <a:lnSpc>
                <a:spcPct val="115000"/>
              </a:lnSpc>
              <a:spcBef>
                <a:spcPts val="0"/>
              </a:spcBef>
              <a:spcAft>
                <a:spcPts val="0"/>
              </a:spcAft>
              <a:buSzPts val="1050"/>
              <a:buFont typeface="Inter"/>
              <a:buChar char="●"/>
            </a:pPr>
            <a:r>
              <a:rPr lang="en-GB" sz="1050">
                <a:latin typeface="Inter"/>
                <a:ea typeface="Inter"/>
                <a:cs typeface="Inter"/>
                <a:sym typeface="Inter"/>
              </a:rPr>
              <a:t>Timeline: Jan. 2018 - Dec. 2020</a:t>
            </a:r>
            <a:endParaRPr sz="1050">
              <a:latin typeface="Inter"/>
              <a:ea typeface="Inter"/>
              <a:cs typeface="Inter"/>
              <a:sym typeface="Inter"/>
            </a:endParaRPr>
          </a:p>
          <a:p>
            <a:pPr marL="457200" lvl="0" indent="-295275" algn="l" rtl="0">
              <a:lnSpc>
                <a:spcPct val="115000"/>
              </a:lnSpc>
              <a:spcBef>
                <a:spcPts val="0"/>
              </a:spcBef>
              <a:spcAft>
                <a:spcPts val="0"/>
              </a:spcAft>
              <a:buSzPts val="1050"/>
              <a:buFont typeface="Inter"/>
              <a:buChar char="●"/>
            </a:pPr>
            <a:r>
              <a:rPr lang="en-GB" sz="1050">
                <a:latin typeface="Inter"/>
                <a:ea typeface="Inter"/>
                <a:cs typeface="Inter"/>
                <a:sym typeface="Inter"/>
              </a:rPr>
              <a:t>Daily sales data and customer counts</a:t>
            </a:r>
            <a:endParaRPr sz="1050">
              <a:latin typeface="Inter"/>
              <a:ea typeface="Inter"/>
              <a:cs typeface="Inter"/>
              <a:sym typeface="Inter"/>
            </a:endParaRPr>
          </a:p>
          <a:p>
            <a:pPr marL="457200" lvl="0" indent="-295275" algn="l" rtl="0">
              <a:lnSpc>
                <a:spcPct val="115000"/>
              </a:lnSpc>
              <a:spcBef>
                <a:spcPts val="0"/>
              </a:spcBef>
              <a:spcAft>
                <a:spcPts val="0"/>
              </a:spcAft>
              <a:buSzPts val="1050"/>
              <a:buFont typeface="Inter"/>
              <a:buChar char="●"/>
            </a:pPr>
            <a:r>
              <a:rPr lang="en-GB" sz="1050">
                <a:latin typeface="Inter"/>
                <a:ea typeface="Inter"/>
                <a:cs typeface="Inter"/>
                <a:sym typeface="Inter"/>
              </a:rPr>
              <a:t>Sales by COOP (regional)</a:t>
            </a:r>
            <a:endParaRPr sz="1050">
              <a:latin typeface="Inter"/>
              <a:ea typeface="Inter"/>
              <a:cs typeface="Inter"/>
              <a:sym typeface="Inter"/>
            </a:endParaRPr>
          </a:p>
          <a:p>
            <a:pPr marL="457200" lvl="0" indent="-295275" algn="l" rtl="0">
              <a:lnSpc>
                <a:spcPct val="115000"/>
              </a:lnSpc>
              <a:spcBef>
                <a:spcPts val="0"/>
              </a:spcBef>
              <a:spcAft>
                <a:spcPts val="0"/>
              </a:spcAft>
              <a:buSzPts val="1050"/>
              <a:buFont typeface="Inter"/>
              <a:buChar char="●"/>
            </a:pPr>
            <a:r>
              <a:rPr lang="en-GB" sz="1050">
                <a:latin typeface="Inter"/>
                <a:ea typeface="Inter"/>
                <a:cs typeface="Inter"/>
                <a:sym typeface="Inter"/>
              </a:rPr>
              <a:t>Breakdown of sales by time of day </a:t>
            </a:r>
            <a:endParaRPr sz="1050">
              <a:latin typeface="Inter"/>
              <a:ea typeface="Inter"/>
              <a:cs typeface="Inter"/>
              <a:sym typeface="Inter"/>
            </a:endParaRPr>
          </a:p>
          <a:p>
            <a:pPr marL="457200" lvl="0" indent="-295275" algn="l" rtl="0">
              <a:lnSpc>
                <a:spcPct val="115000"/>
              </a:lnSpc>
              <a:spcBef>
                <a:spcPts val="0"/>
              </a:spcBef>
              <a:spcAft>
                <a:spcPts val="0"/>
              </a:spcAft>
              <a:buSzPts val="1050"/>
              <a:buFont typeface="Inter"/>
              <a:buChar char="●"/>
            </a:pPr>
            <a:r>
              <a:rPr lang="en-GB" sz="1050">
                <a:latin typeface="Inter"/>
                <a:ea typeface="Inter"/>
                <a:cs typeface="Inter"/>
                <a:sym typeface="Inter"/>
              </a:rPr>
              <a:t>Sociodemographic economic data</a:t>
            </a:r>
            <a:endParaRPr sz="1050">
              <a:latin typeface="Inter"/>
              <a:ea typeface="Inter"/>
              <a:cs typeface="Inter"/>
              <a:sym typeface="Inter"/>
            </a:endParaRPr>
          </a:p>
          <a:p>
            <a:pPr marL="457200" lvl="0" indent="-295275" algn="l" rtl="0">
              <a:lnSpc>
                <a:spcPct val="115000"/>
              </a:lnSpc>
              <a:spcBef>
                <a:spcPts val="0"/>
              </a:spcBef>
              <a:spcAft>
                <a:spcPts val="0"/>
              </a:spcAft>
              <a:buSzPts val="1050"/>
              <a:buFont typeface="Inter"/>
              <a:buChar char="●"/>
            </a:pPr>
            <a:r>
              <a:rPr lang="en-GB" sz="1050">
                <a:latin typeface="Inter"/>
                <a:ea typeface="Inter"/>
                <a:cs typeface="Inter"/>
                <a:sym typeface="Inter"/>
              </a:rPr>
              <a:t>Media campaigns (Facebook, Twitter, Snapchat, Pinterest)</a:t>
            </a:r>
            <a:endParaRPr sz="1050">
              <a:latin typeface="Inter"/>
              <a:ea typeface="Inter"/>
              <a:cs typeface="Inter"/>
              <a:sym typeface="Inter"/>
            </a:endParaRPr>
          </a:p>
          <a:p>
            <a:pPr marL="0" lvl="0" indent="0" algn="l" rtl="0">
              <a:spcBef>
                <a:spcPts val="0"/>
              </a:spcBef>
              <a:spcAft>
                <a:spcPts val="0"/>
              </a:spcAft>
              <a:buNone/>
            </a:pPr>
            <a:endParaRPr sz="1100">
              <a:latin typeface="Inter"/>
              <a:ea typeface="Inter"/>
              <a:cs typeface="Inter"/>
              <a:sym typeface="Inter"/>
            </a:endParaRPr>
          </a:p>
          <a:p>
            <a:pPr marL="0" lvl="0" indent="0" algn="l" rtl="0">
              <a:spcBef>
                <a:spcPts val="0"/>
              </a:spcBef>
              <a:spcAft>
                <a:spcPts val="0"/>
              </a:spcAft>
              <a:buNone/>
            </a:pPr>
            <a:endParaRPr sz="1100">
              <a:latin typeface="Inter"/>
              <a:ea typeface="Inter"/>
              <a:cs typeface="Inter"/>
              <a:sym typeface="Inter"/>
            </a:endParaRPr>
          </a:p>
        </p:txBody>
      </p:sp>
      <p:sp>
        <p:nvSpPr>
          <p:cNvPr id="213" name="Google Shape;213;p27"/>
          <p:cNvSpPr/>
          <p:nvPr/>
        </p:nvSpPr>
        <p:spPr>
          <a:xfrm>
            <a:off x="3399301" y="832125"/>
            <a:ext cx="317900" cy="270225"/>
          </a:xfrm>
          <a:custGeom>
            <a:avLst/>
            <a:gdLst/>
            <a:ahLst/>
            <a:cxnLst/>
            <a:rect l="l" t="t" r="r" b="b"/>
            <a:pathLst>
              <a:path w="1367312" h="1162260" extrusionOk="0">
                <a:moveTo>
                  <a:pt x="1367311" y="1123269"/>
                </a:moveTo>
                <a:cubicBezTo>
                  <a:pt x="1350925" y="875470"/>
                  <a:pt x="1333810" y="608312"/>
                  <a:pt x="1240954" y="380845"/>
                </a:cubicBezTo>
                <a:cubicBezTo>
                  <a:pt x="1231912" y="330472"/>
                  <a:pt x="1222019" y="279067"/>
                  <a:pt x="1190824" y="237070"/>
                </a:cubicBezTo>
                <a:cubicBezTo>
                  <a:pt x="1152710" y="159265"/>
                  <a:pt x="1121091" y="84676"/>
                  <a:pt x="1046138" y="36063"/>
                </a:cubicBezTo>
                <a:cubicBezTo>
                  <a:pt x="907522" y="-70023"/>
                  <a:pt x="767570" y="79457"/>
                  <a:pt x="731399" y="206603"/>
                </a:cubicBezTo>
                <a:cubicBezTo>
                  <a:pt x="720171" y="231547"/>
                  <a:pt x="708397" y="257098"/>
                  <a:pt x="706516" y="284651"/>
                </a:cubicBezTo>
                <a:cubicBezTo>
                  <a:pt x="677931" y="325435"/>
                  <a:pt x="688005" y="310444"/>
                  <a:pt x="658813" y="284408"/>
                </a:cubicBezTo>
                <a:cubicBezTo>
                  <a:pt x="634234" y="195375"/>
                  <a:pt x="590536" y="96025"/>
                  <a:pt x="518437" y="42618"/>
                </a:cubicBezTo>
                <a:cubicBezTo>
                  <a:pt x="503264" y="24593"/>
                  <a:pt x="489791" y="8328"/>
                  <a:pt x="463451" y="6811"/>
                </a:cubicBezTo>
                <a:cubicBezTo>
                  <a:pt x="149440" y="-37978"/>
                  <a:pt x="54642" y="604610"/>
                  <a:pt x="26603" y="835476"/>
                </a:cubicBezTo>
                <a:cubicBezTo>
                  <a:pt x="31215" y="926026"/>
                  <a:pt x="-41856" y="1114348"/>
                  <a:pt x="36313" y="1158530"/>
                </a:cubicBezTo>
                <a:cubicBezTo>
                  <a:pt x="85472" y="1142993"/>
                  <a:pt x="204425" y="1193791"/>
                  <a:pt x="209280" y="1125393"/>
                </a:cubicBezTo>
                <a:cubicBezTo>
                  <a:pt x="214257" y="796755"/>
                  <a:pt x="246544" y="444934"/>
                  <a:pt x="390684" y="151072"/>
                </a:cubicBezTo>
                <a:cubicBezTo>
                  <a:pt x="541863" y="172313"/>
                  <a:pt x="516859" y="535605"/>
                  <a:pt x="549995" y="672522"/>
                </a:cubicBezTo>
                <a:lnTo>
                  <a:pt x="549874" y="672280"/>
                </a:lnTo>
                <a:cubicBezTo>
                  <a:pt x="564136" y="799365"/>
                  <a:pt x="576335" y="928210"/>
                  <a:pt x="573786" y="1056935"/>
                </a:cubicBezTo>
                <a:cubicBezTo>
                  <a:pt x="576578" y="1132676"/>
                  <a:pt x="699597" y="1079875"/>
                  <a:pt x="750759" y="1095230"/>
                </a:cubicBezTo>
                <a:cubicBezTo>
                  <a:pt x="788994" y="1095230"/>
                  <a:pt x="790875" y="1093349"/>
                  <a:pt x="791846" y="1053900"/>
                </a:cubicBezTo>
                <a:cubicBezTo>
                  <a:pt x="801678" y="935311"/>
                  <a:pt x="807626" y="23136"/>
                  <a:pt x="998132" y="193251"/>
                </a:cubicBezTo>
                <a:cubicBezTo>
                  <a:pt x="1065559" y="389402"/>
                  <a:pt x="1131469" y="603517"/>
                  <a:pt x="1142758" y="824187"/>
                </a:cubicBezTo>
                <a:cubicBezTo>
                  <a:pt x="1174134" y="923659"/>
                  <a:pt x="1119635" y="1092256"/>
                  <a:pt x="1181538" y="1158530"/>
                </a:cubicBezTo>
                <a:cubicBezTo>
                  <a:pt x="1233429" y="1142872"/>
                  <a:pt x="1367797" y="1193973"/>
                  <a:pt x="1367311" y="1123208"/>
                </a:cubicBezTo>
                <a:close/>
              </a:path>
            </a:pathLst>
          </a:custGeom>
          <a:solidFill>
            <a:srgbClr val="EFBB0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214" name="Google Shape;214;p27"/>
          <p:cNvGrpSpPr/>
          <p:nvPr/>
        </p:nvGrpSpPr>
        <p:grpSpPr>
          <a:xfrm>
            <a:off x="3399151" y="2673836"/>
            <a:ext cx="316370" cy="353081"/>
            <a:chOff x="3911128" y="990596"/>
            <a:chExt cx="4369747" cy="4876806"/>
          </a:xfrm>
        </p:grpSpPr>
        <p:sp>
          <p:nvSpPr>
            <p:cNvPr id="215" name="Google Shape;215;p27"/>
            <p:cNvSpPr/>
            <p:nvPr/>
          </p:nvSpPr>
          <p:spPr>
            <a:xfrm>
              <a:off x="7010866" y="1117606"/>
              <a:ext cx="609600" cy="1577654"/>
            </a:xfrm>
            <a:custGeom>
              <a:avLst/>
              <a:gdLst/>
              <a:ahLst/>
              <a:cxnLst/>
              <a:rect l="l" t="t" r="r" b="b"/>
              <a:pathLst>
                <a:path w="609600" h="1577654" extrusionOk="0">
                  <a:moveTo>
                    <a:pt x="508006" y="0"/>
                  </a:moveTo>
                  <a:lnTo>
                    <a:pt x="101603" y="0"/>
                  </a:lnTo>
                  <a:cubicBezTo>
                    <a:pt x="45491" y="0"/>
                    <a:pt x="0" y="45491"/>
                    <a:pt x="0" y="101603"/>
                  </a:cubicBezTo>
                  <a:lnTo>
                    <a:pt x="0" y="1390707"/>
                  </a:lnTo>
                  <a:cubicBezTo>
                    <a:pt x="86" y="1438923"/>
                    <a:pt x="34042" y="1480433"/>
                    <a:pt x="81277" y="1490072"/>
                  </a:cubicBezTo>
                  <a:lnTo>
                    <a:pt x="487680" y="1575416"/>
                  </a:lnTo>
                  <a:cubicBezTo>
                    <a:pt x="494357" y="1576864"/>
                    <a:pt x="501167" y="1577616"/>
                    <a:pt x="507997" y="1577654"/>
                  </a:cubicBezTo>
                  <a:cubicBezTo>
                    <a:pt x="564109" y="1577654"/>
                    <a:pt x="609600" y="1532163"/>
                    <a:pt x="609600" y="1476051"/>
                  </a:cubicBezTo>
                  <a:lnTo>
                    <a:pt x="609600" y="101594"/>
                  </a:lnTo>
                  <a:cubicBezTo>
                    <a:pt x="609609" y="45482"/>
                    <a:pt x="564118" y="0"/>
                    <a:pt x="508006" y="0"/>
                  </a:cubicBezTo>
                  <a:close/>
                </a:path>
              </a:pathLst>
            </a:custGeom>
            <a:solidFill>
              <a:srgbClr val="FFCA2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6" name="Google Shape;216;p27"/>
            <p:cNvSpPr/>
            <p:nvPr/>
          </p:nvSpPr>
          <p:spPr>
            <a:xfrm>
              <a:off x="6375723" y="1092203"/>
              <a:ext cx="712081" cy="2133605"/>
            </a:xfrm>
            <a:custGeom>
              <a:avLst/>
              <a:gdLst/>
              <a:ahLst/>
              <a:cxnLst/>
              <a:rect l="l" t="t" r="r" b="b"/>
              <a:pathLst>
                <a:path w="712081" h="2133605" extrusionOk="0">
                  <a:moveTo>
                    <a:pt x="683511" y="31699"/>
                  </a:moveTo>
                  <a:cubicBezTo>
                    <a:pt x="664318" y="11459"/>
                    <a:pt x="637648" y="-9"/>
                    <a:pt x="609749" y="0"/>
                  </a:cubicBezTo>
                  <a:lnTo>
                    <a:pt x="203346" y="0"/>
                  </a:lnTo>
                  <a:cubicBezTo>
                    <a:pt x="149235" y="-76"/>
                    <a:pt x="104562" y="42282"/>
                    <a:pt x="101743" y="96317"/>
                  </a:cubicBezTo>
                  <a:lnTo>
                    <a:pt x="140" y="2026720"/>
                  </a:lnTo>
                  <a:cubicBezTo>
                    <a:pt x="-2775" y="2082756"/>
                    <a:pt x="40287" y="2130552"/>
                    <a:pt x="96323" y="2133467"/>
                  </a:cubicBezTo>
                  <a:cubicBezTo>
                    <a:pt x="98133" y="2133562"/>
                    <a:pt x="99933" y="2133610"/>
                    <a:pt x="101743" y="2133600"/>
                  </a:cubicBezTo>
                  <a:cubicBezTo>
                    <a:pt x="110306" y="2133686"/>
                    <a:pt x="118840" y="2132667"/>
                    <a:pt x="127146" y="2130552"/>
                  </a:cubicBezTo>
                  <a:lnTo>
                    <a:pt x="533549" y="2028949"/>
                  </a:lnTo>
                  <a:cubicBezTo>
                    <a:pt x="576726" y="2018157"/>
                    <a:pt x="607863" y="1980524"/>
                    <a:pt x="610359" y="1936090"/>
                  </a:cubicBezTo>
                  <a:lnTo>
                    <a:pt x="711962" y="107290"/>
                  </a:lnTo>
                  <a:cubicBezTo>
                    <a:pt x="713324" y="79248"/>
                    <a:pt x="703028" y="51883"/>
                    <a:pt x="683511" y="31699"/>
                  </a:cubicBezTo>
                  <a:close/>
                </a:path>
              </a:pathLst>
            </a:custGeom>
            <a:solidFill>
              <a:srgbClr val="FFB3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217" name="Google Shape;217;p27"/>
            <p:cNvGrpSpPr/>
            <p:nvPr/>
          </p:nvGrpSpPr>
          <p:grpSpPr>
            <a:xfrm>
              <a:off x="3911128" y="1600228"/>
              <a:ext cx="4369747" cy="1775536"/>
              <a:chOff x="3911128" y="1600228"/>
              <a:chExt cx="4369747" cy="1775536"/>
            </a:xfrm>
          </p:grpSpPr>
          <p:sp>
            <p:nvSpPr>
              <p:cNvPr id="218" name="Google Shape;218;p27"/>
              <p:cNvSpPr/>
              <p:nvPr/>
            </p:nvSpPr>
            <p:spPr>
              <a:xfrm>
                <a:off x="3911128" y="1701665"/>
                <a:ext cx="915302" cy="1524151"/>
              </a:xfrm>
              <a:custGeom>
                <a:avLst/>
                <a:gdLst/>
                <a:ahLst/>
                <a:cxnLst/>
                <a:rect l="l" t="t" r="r" b="b"/>
                <a:pathLst>
                  <a:path w="915302" h="1524151" extrusionOk="0">
                    <a:moveTo>
                      <a:pt x="668862" y="18426"/>
                    </a:moveTo>
                    <a:cubicBezTo>
                      <a:pt x="646126" y="2481"/>
                      <a:pt x="617866" y="-3472"/>
                      <a:pt x="590634" y="1967"/>
                    </a:cubicBezTo>
                    <a:lnTo>
                      <a:pt x="82627" y="103570"/>
                    </a:lnTo>
                    <a:cubicBezTo>
                      <a:pt x="28497" y="113867"/>
                      <a:pt x="-7555" y="165425"/>
                      <a:pt x="1351" y="219804"/>
                    </a:cubicBezTo>
                    <a:lnTo>
                      <a:pt x="204547" y="1439004"/>
                    </a:lnTo>
                    <a:cubicBezTo>
                      <a:pt x="212663" y="1488458"/>
                      <a:pt x="255630" y="1524605"/>
                      <a:pt x="305741" y="1524148"/>
                    </a:cubicBezTo>
                    <a:lnTo>
                      <a:pt x="813738" y="1524148"/>
                    </a:lnTo>
                    <a:cubicBezTo>
                      <a:pt x="869850" y="1524129"/>
                      <a:pt x="915322" y="1478618"/>
                      <a:pt x="915303" y="1422506"/>
                    </a:cubicBezTo>
                    <a:cubicBezTo>
                      <a:pt x="915303" y="1417353"/>
                      <a:pt x="914903" y="1412200"/>
                      <a:pt x="914122" y="1407105"/>
                    </a:cubicBezTo>
                    <a:lnTo>
                      <a:pt x="710925" y="86292"/>
                    </a:lnTo>
                    <a:cubicBezTo>
                      <a:pt x="706753" y="58879"/>
                      <a:pt x="691561" y="34361"/>
                      <a:pt x="668862" y="18426"/>
                    </a:cubicBezTo>
                    <a:close/>
                  </a:path>
                </a:pathLst>
              </a:custGeom>
              <a:solidFill>
                <a:srgbClr val="FFC1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19" name="Google Shape;219;p27"/>
              <p:cNvSpPr/>
              <p:nvPr/>
            </p:nvSpPr>
            <p:spPr>
              <a:xfrm>
                <a:off x="6885064" y="1600228"/>
                <a:ext cx="1395811" cy="1775536"/>
              </a:xfrm>
              <a:custGeom>
                <a:avLst/>
                <a:gdLst/>
                <a:ahLst/>
                <a:cxnLst/>
                <a:rect l="l" t="t" r="r" b="b"/>
                <a:pathLst>
                  <a:path w="1395811" h="1775536" extrusionOk="0">
                    <a:moveTo>
                      <a:pt x="1339725" y="213941"/>
                    </a:moveTo>
                    <a:lnTo>
                      <a:pt x="933322" y="10745"/>
                    </a:lnTo>
                    <a:cubicBezTo>
                      <a:pt x="883134" y="-14344"/>
                      <a:pt x="822108" y="6001"/>
                      <a:pt x="797010" y="56188"/>
                    </a:cubicBezTo>
                    <a:cubicBezTo>
                      <a:pt x="797000" y="56217"/>
                      <a:pt x="796981" y="56236"/>
                      <a:pt x="796971" y="56265"/>
                    </a:cubicBezTo>
                    <a:lnTo>
                      <a:pt x="10787" y="1628423"/>
                    </a:lnTo>
                    <a:cubicBezTo>
                      <a:pt x="-14349" y="1678591"/>
                      <a:pt x="5939" y="1739637"/>
                      <a:pt x="56107" y="1764773"/>
                    </a:cubicBezTo>
                    <a:cubicBezTo>
                      <a:pt x="70233" y="1771850"/>
                      <a:pt x="85816" y="1775537"/>
                      <a:pt x="101618" y="1775537"/>
                    </a:cubicBezTo>
                    <a:cubicBezTo>
                      <a:pt x="108028" y="1775518"/>
                      <a:pt x="114419" y="1774908"/>
                      <a:pt x="120716" y="1773708"/>
                    </a:cubicBezTo>
                    <a:lnTo>
                      <a:pt x="906899" y="1623946"/>
                    </a:lnTo>
                    <a:cubicBezTo>
                      <a:pt x="942980" y="1617012"/>
                      <a:pt x="972508" y="1591142"/>
                      <a:pt x="984119" y="1556281"/>
                    </a:cubicBezTo>
                    <a:lnTo>
                      <a:pt x="1390522" y="337081"/>
                    </a:lnTo>
                    <a:cubicBezTo>
                      <a:pt x="1406610" y="289113"/>
                      <a:pt x="1384959" y="236620"/>
                      <a:pt x="1339725" y="213941"/>
                    </a:cubicBezTo>
                    <a:close/>
                  </a:path>
                </a:pathLst>
              </a:custGeom>
              <a:solidFill>
                <a:srgbClr val="FFC1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220" name="Google Shape;220;p27"/>
            <p:cNvSpPr/>
            <p:nvPr/>
          </p:nvSpPr>
          <p:spPr>
            <a:xfrm>
              <a:off x="6960083" y="2209810"/>
              <a:ext cx="712973" cy="1015988"/>
            </a:xfrm>
            <a:custGeom>
              <a:avLst/>
              <a:gdLst/>
              <a:ahLst/>
              <a:cxnLst/>
              <a:rect l="l" t="t" r="r" b="b"/>
              <a:pathLst>
                <a:path w="712973" h="1015988" extrusionOk="0">
                  <a:moveTo>
                    <a:pt x="634180" y="104640"/>
                  </a:moveTo>
                  <a:lnTo>
                    <a:pt x="227777" y="3037"/>
                  </a:lnTo>
                  <a:cubicBezTo>
                    <a:pt x="173332" y="-10526"/>
                    <a:pt x="118192" y="22611"/>
                    <a:pt x="104628" y="77056"/>
                  </a:cubicBezTo>
                  <a:cubicBezTo>
                    <a:pt x="103647" y="80980"/>
                    <a:pt x="102904" y="84971"/>
                    <a:pt x="102399" y="88991"/>
                  </a:cubicBezTo>
                  <a:lnTo>
                    <a:pt x="796" y="901788"/>
                  </a:lnTo>
                  <a:cubicBezTo>
                    <a:pt x="-6167" y="957471"/>
                    <a:pt x="33333" y="1008249"/>
                    <a:pt x="89007" y="1015202"/>
                  </a:cubicBezTo>
                  <a:cubicBezTo>
                    <a:pt x="93446" y="1015754"/>
                    <a:pt x="97922" y="1016021"/>
                    <a:pt x="102390" y="1015983"/>
                  </a:cubicBezTo>
                  <a:lnTo>
                    <a:pt x="508793" y="1015983"/>
                  </a:lnTo>
                  <a:cubicBezTo>
                    <a:pt x="559723" y="1016497"/>
                    <a:pt x="603166" y="979226"/>
                    <a:pt x="610396" y="928810"/>
                  </a:cubicBezTo>
                  <a:lnTo>
                    <a:pt x="711999" y="217607"/>
                  </a:lnTo>
                  <a:cubicBezTo>
                    <a:pt x="719238" y="165486"/>
                    <a:pt x="685462" y="116461"/>
                    <a:pt x="634180" y="104640"/>
                  </a:cubicBezTo>
                  <a:close/>
                </a:path>
              </a:pathLst>
            </a:custGeom>
            <a:solidFill>
              <a:srgbClr val="FFB3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1" name="Google Shape;221;p27"/>
            <p:cNvSpPr/>
            <p:nvPr/>
          </p:nvSpPr>
          <p:spPr>
            <a:xfrm>
              <a:off x="4305846" y="2209820"/>
              <a:ext cx="713031" cy="1015987"/>
            </a:xfrm>
            <a:custGeom>
              <a:avLst/>
              <a:gdLst/>
              <a:ahLst/>
              <a:cxnLst/>
              <a:rect l="l" t="t" r="r" b="b"/>
              <a:pathLst>
                <a:path w="713031" h="1015987" extrusionOk="0">
                  <a:moveTo>
                    <a:pt x="608815" y="88981"/>
                  </a:moveTo>
                  <a:cubicBezTo>
                    <a:pt x="601843" y="33307"/>
                    <a:pt x="551046" y="-6174"/>
                    <a:pt x="495372" y="798"/>
                  </a:cubicBezTo>
                  <a:cubicBezTo>
                    <a:pt x="491353" y="1303"/>
                    <a:pt x="487371" y="2046"/>
                    <a:pt x="483438" y="3027"/>
                  </a:cubicBezTo>
                  <a:lnTo>
                    <a:pt x="77034" y="104630"/>
                  </a:lnTo>
                  <a:cubicBezTo>
                    <a:pt x="26485" y="117232"/>
                    <a:pt x="-6348" y="166038"/>
                    <a:pt x="1034" y="217606"/>
                  </a:cubicBezTo>
                  <a:lnTo>
                    <a:pt x="102638" y="928809"/>
                  </a:lnTo>
                  <a:cubicBezTo>
                    <a:pt x="109867" y="979225"/>
                    <a:pt x="153311" y="1016497"/>
                    <a:pt x="204241" y="1015982"/>
                  </a:cubicBezTo>
                  <a:lnTo>
                    <a:pt x="610644" y="1015982"/>
                  </a:lnTo>
                  <a:cubicBezTo>
                    <a:pt x="666756" y="1016420"/>
                    <a:pt x="712590" y="971281"/>
                    <a:pt x="713028" y="915170"/>
                  </a:cubicBezTo>
                  <a:cubicBezTo>
                    <a:pt x="713066" y="910693"/>
                    <a:pt x="712800" y="906226"/>
                    <a:pt x="712247" y="901787"/>
                  </a:cubicBezTo>
                  <a:lnTo>
                    <a:pt x="608815" y="88981"/>
                  </a:lnTo>
                  <a:close/>
                </a:path>
              </a:pathLst>
            </a:custGeom>
            <a:solidFill>
              <a:srgbClr val="FFD54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2" name="Google Shape;222;p27"/>
            <p:cNvSpPr/>
            <p:nvPr/>
          </p:nvSpPr>
          <p:spPr>
            <a:xfrm>
              <a:off x="4521679" y="1117497"/>
              <a:ext cx="813513" cy="1930304"/>
            </a:xfrm>
            <a:custGeom>
              <a:avLst/>
              <a:gdLst/>
              <a:ahLst/>
              <a:cxnLst/>
              <a:rect l="l" t="t" r="r" b="b"/>
              <a:pathLst>
                <a:path w="813513" h="1930304" extrusionOk="0">
                  <a:moveTo>
                    <a:pt x="608981" y="89720"/>
                  </a:moveTo>
                  <a:cubicBezTo>
                    <a:pt x="605542" y="60697"/>
                    <a:pt x="589769" y="34561"/>
                    <a:pt x="565699" y="17987"/>
                  </a:cubicBezTo>
                  <a:cubicBezTo>
                    <a:pt x="541734" y="1309"/>
                    <a:pt x="511683" y="-4111"/>
                    <a:pt x="483403" y="3157"/>
                  </a:cubicBezTo>
                  <a:lnTo>
                    <a:pt x="77010" y="104750"/>
                  </a:lnTo>
                  <a:cubicBezTo>
                    <a:pt x="31766" y="116037"/>
                    <a:pt x="10" y="156671"/>
                    <a:pt x="0" y="203306"/>
                  </a:cubicBezTo>
                  <a:lnTo>
                    <a:pt x="1219" y="523346"/>
                  </a:lnTo>
                  <a:lnTo>
                    <a:pt x="204416" y="1844149"/>
                  </a:lnTo>
                  <a:cubicBezTo>
                    <a:pt x="212036" y="1893698"/>
                    <a:pt x="254660" y="1930283"/>
                    <a:pt x="304800" y="1930302"/>
                  </a:cubicBezTo>
                  <a:lnTo>
                    <a:pt x="711203" y="1930302"/>
                  </a:lnTo>
                  <a:cubicBezTo>
                    <a:pt x="767315" y="1930693"/>
                    <a:pt x="813121" y="1885525"/>
                    <a:pt x="813511" y="1829414"/>
                  </a:cubicBezTo>
                  <a:cubicBezTo>
                    <a:pt x="813540" y="1825165"/>
                    <a:pt x="813302" y="1820927"/>
                    <a:pt x="812806" y="1816717"/>
                  </a:cubicBezTo>
                  <a:lnTo>
                    <a:pt x="608981" y="89720"/>
                  </a:lnTo>
                  <a:close/>
                </a:path>
              </a:pathLst>
            </a:custGeom>
            <a:solidFill>
              <a:srgbClr val="FFC1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nvGrpSpPr>
            <p:cNvPr id="223" name="Google Shape;223;p27"/>
            <p:cNvGrpSpPr/>
            <p:nvPr/>
          </p:nvGrpSpPr>
          <p:grpSpPr>
            <a:xfrm>
              <a:off x="4830314" y="1193805"/>
              <a:ext cx="1824955" cy="2955498"/>
              <a:chOff x="4830314" y="1193805"/>
              <a:chExt cx="1824955" cy="2955498"/>
            </a:xfrm>
          </p:grpSpPr>
          <p:sp>
            <p:nvSpPr>
              <p:cNvPr id="224" name="Google Shape;224;p27"/>
              <p:cNvSpPr/>
              <p:nvPr/>
            </p:nvSpPr>
            <p:spPr>
              <a:xfrm>
                <a:off x="4830314" y="1241552"/>
                <a:ext cx="1110794" cy="2907751"/>
              </a:xfrm>
              <a:custGeom>
                <a:avLst/>
                <a:gdLst/>
                <a:ahLst/>
                <a:cxnLst/>
                <a:rect l="l" t="t" r="r" b="b"/>
                <a:pathLst>
                  <a:path w="1110794" h="2907751" extrusionOk="0">
                    <a:moveTo>
                      <a:pt x="1109285" y="2504240"/>
                    </a:moveTo>
                    <a:lnTo>
                      <a:pt x="810381" y="794921"/>
                    </a:lnTo>
                    <a:cubicBezTo>
                      <a:pt x="810381" y="791264"/>
                      <a:pt x="808962" y="787806"/>
                      <a:pt x="807943" y="784558"/>
                    </a:cubicBezTo>
                    <a:lnTo>
                      <a:pt x="604746" y="73355"/>
                    </a:lnTo>
                    <a:cubicBezTo>
                      <a:pt x="589135" y="19462"/>
                      <a:pt x="532785" y="-11580"/>
                      <a:pt x="478892" y="4041"/>
                    </a:cubicBezTo>
                    <a:cubicBezTo>
                      <a:pt x="473263" y="5670"/>
                      <a:pt x="467777" y="7794"/>
                      <a:pt x="462509" y="10366"/>
                    </a:cubicBezTo>
                    <a:lnTo>
                      <a:pt x="56106" y="213563"/>
                    </a:lnTo>
                    <a:cubicBezTo>
                      <a:pt x="18682" y="232299"/>
                      <a:pt x="-3416" y="272065"/>
                      <a:pt x="432" y="313737"/>
                    </a:cubicBezTo>
                    <a:lnTo>
                      <a:pt x="228223" y="2815336"/>
                    </a:lnTo>
                    <a:cubicBezTo>
                      <a:pt x="233300" y="2871219"/>
                      <a:pt x="282715" y="2912405"/>
                      <a:pt x="338599" y="2907328"/>
                    </a:cubicBezTo>
                    <a:cubicBezTo>
                      <a:pt x="348933" y="2906385"/>
                      <a:pt x="359068" y="2903871"/>
                      <a:pt x="368640" y="2899870"/>
                    </a:cubicBezTo>
                    <a:lnTo>
                      <a:pt x="1048344" y="2615387"/>
                    </a:lnTo>
                    <a:cubicBezTo>
                      <a:pt x="1092102" y="2597118"/>
                      <a:pt x="1117410" y="2550979"/>
                      <a:pt x="1109285" y="2504240"/>
                    </a:cubicBezTo>
                    <a:close/>
                  </a:path>
                </a:pathLst>
              </a:custGeom>
              <a:solidFill>
                <a:srgbClr val="FFD54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5" name="Google Shape;225;p27"/>
              <p:cNvSpPr/>
              <p:nvPr/>
            </p:nvSpPr>
            <p:spPr>
              <a:xfrm>
                <a:off x="5804259" y="1193805"/>
                <a:ext cx="851010" cy="2883000"/>
              </a:xfrm>
              <a:custGeom>
                <a:avLst/>
                <a:gdLst/>
                <a:ahLst/>
                <a:cxnLst/>
                <a:rect l="l" t="t" r="r" b="b"/>
                <a:pathLst>
                  <a:path w="851010" h="2883000" extrusionOk="0">
                    <a:moveTo>
                      <a:pt x="749417" y="1"/>
                    </a:moveTo>
                    <a:lnTo>
                      <a:pt x="343014" y="1"/>
                    </a:lnTo>
                    <a:cubicBezTo>
                      <a:pt x="290283" y="-209"/>
                      <a:pt x="246164" y="39939"/>
                      <a:pt x="241411" y="92460"/>
                    </a:cubicBezTo>
                    <a:lnTo>
                      <a:pt x="419" y="2772262"/>
                    </a:lnTo>
                    <a:cubicBezTo>
                      <a:pt x="-4630" y="2828145"/>
                      <a:pt x="36575" y="2877541"/>
                      <a:pt x="92459" y="2882590"/>
                    </a:cubicBezTo>
                    <a:cubicBezTo>
                      <a:pt x="95640" y="2882875"/>
                      <a:pt x="98821" y="2883018"/>
                      <a:pt x="102012" y="2882999"/>
                    </a:cubicBezTo>
                    <a:lnTo>
                      <a:pt x="667111" y="2882999"/>
                    </a:lnTo>
                    <a:cubicBezTo>
                      <a:pt x="721671" y="2883047"/>
                      <a:pt x="766533" y="2839984"/>
                      <a:pt x="768715" y="2785463"/>
                    </a:cubicBezTo>
                    <a:lnTo>
                      <a:pt x="851011" y="715262"/>
                    </a:lnTo>
                    <a:lnTo>
                      <a:pt x="851011" y="101594"/>
                    </a:lnTo>
                    <a:cubicBezTo>
                      <a:pt x="851011" y="45483"/>
                      <a:pt x="805529" y="1"/>
                      <a:pt x="749417" y="1"/>
                    </a:cubicBezTo>
                    <a:close/>
                  </a:path>
                </a:pathLst>
              </a:custGeom>
              <a:solidFill>
                <a:srgbClr val="FFD54F"/>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226" name="Google Shape;226;p27"/>
            <p:cNvSpPr/>
            <p:nvPr/>
          </p:nvSpPr>
          <p:spPr>
            <a:xfrm>
              <a:off x="6204621" y="1906391"/>
              <a:ext cx="971415" cy="2171280"/>
            </a:xfrm>
            <a:custGeom>
              <a:avLst/>
              <a:gdLst/>
              <a:ahLst/>
              <a:cxnLst/>
              <a:rect l="l" t="t" r="r" b="b"/>
              <a:pathLst>
                <a:path w="971415" h="2171280" extrusionOk="0">
                  <a:moveTo>
                    <a:pt x="886513" y="102850"/>
                  </a:moveTo>
                  <a:lnTo>
                    <a:pt x="276913" y="1247"/>
                  </a:lnTo>
                  <a:cubicBezTo>
                    <a:pt x="248890" y="-3153"/>
                    <a:pt x="220296" y="4200"/>
                    <a:pt x="197865" y="21564"/>
                  </a:cubicBezTo>
                  <a:cubicBezTo>
                    <a:pt x="175481" y="39004"/>
                    <a:pt x="161403" y="65017"/>
                    <a:pt x="159050" y="93297"/>
                  </a:cubicBezTo>
                  <a:lnTo>
                    <a:pt x="364" y="1992001"/>
                  </a:lnTo>
                  <a:cubicBezTo>
                    <a:pt x="-4160" y="2045674"/>
                    <a:pt x="33997" y="2093556"/>
                    <a:pt x="87337" y="2101119"/>
                  </a:cubicBezTo>
                  <a:lnTo>
                    <a:pt x="577655" y="2171024"/>
                  </a:lnTo>
                  <a:cubicBezTo>
                    <a:pt x="582456" y="2171366"/>
                    <a:pt x="587275" y="2171366"/>
                    <a:pt x="592086" y="2171024"/>
                  </a:cubicBezTo>
                  <a:cubicBezTo>
                    <a:pt x="641682" y="2171014"/>
                    <a:pt x="684030" y="2135200"/>
                    <a:pt x="692260" y="2086289"/>
                  </a:cubicBezTo>
                  <a:lnTo>
                    <a:pt x="767241" y="1641891"/>
                  </a:lnTo>
                  <a:lnTo>
                    <a:pt x="767241" y="1639452"/>
                  </a:lnTo>
                  <a:lnTo>
                    <a:pt x="970438" y="217055"/>
                  </a:lnTo>
                  <a:cubicBezTo>
                    <a:pt x="978010" y="162534"/>
                    <a:pt x="940805" y="111909"/>
                    <a:pt x="886513" y="102850"/>
                  </a:cubicBezTo>
                  <a:close/>
                </a:path>
              </a:pathLst>
            </a:custGeom>
            <a:solidFill>
              <a:srgbClr val="FFC107"/>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7" name="Google Shape;227;p27"/>
            <p:cNvSpPr/>
            <p:nvPr/>
          </p:nvSpPr>
          <p:spPr>
            <a:xfrm>
              <a:off x="5303180" y="990596"/>
              <a:ext cx="945945" cy="3048013"/>
            </a:xfrm>
            <a:custGeom>
              <a:avLst/>
              <a:gdLst/>
              <a:ahLst/>
              <a:cxnLst/>
              <a:rect l="l" t="t" r="r" b="b"/>
              <a:pathLst>
                <a:path w="945945" h="3048013" extrusionOk="0">
                  <a:moveTo>
                    <a:pt x="918463" y="32312"/>
                  </a:moveTo>
                  <a:cubicBezTo>
                    <a:pt x="899232" y="11690"/>
                    <a:pt x="872296" y="-16"/>
                    <a:pt x="844092" y="3"/>
                  </a:cubicBezTo>
                  <a:lnTo>
                    <a:pt x="437689" y="3"/>
                  </a:lnTo>
                  <a:cubicBezTo>
                    <a:pt x="386149" y="-397"/>
                    <a:pt x="342477" y="37865"/>
                    <a:pt x="336086" y="89005"/>
                  </a:cubicBezTo>
                  <a:lnTo>
                    <a:pt x="806" y="2774293"/>
                  </a:lnTo>
                  <a:cubicBezTo>
                    <a:pt x="-5424" y="2823670"/>
                    <a:pt x="25028" y="2870286"/>
                    <a:pt x="72739" y="2884430"/>
                  </a:cubicBezTo>
                  <a:lnTo>
                    <a:pt x="611625" y="3043946"/>
                  </a:lnTo>
                  <a:cubicBezTo>
                    <a:pt x="621131" y="3046698"/>
                    <a:pt x="630989" y="3048060"/>
                    <a:pt x="640886" y="3048013"/>
                  </a:cubicBezTo>
                  <a:cubicBezTo>
                    <a:pt x="694264" y="3048156"/>
                    <a:pt x="738641" y="3006969"/>
                    <a:pt x="742489" y="2953725"/>
                  </a:cubicBezTo>
                  <a:lnTo>
                    <a:pt x="945695" y="108921"/>
                  </a:lnTo>
                  <a:cubicBezTo>
                    <a:pt x="947676" y="80708"/>
                    <a:pt x="937808" y="52943"/>
                    <a:pt x="918463" y="32312"/>
                  </a:cubicBezTo>
                  <a:close/>
                </a:path>
              </a:pathLst>
            </a:custGeom>
            <a:solidFill>
              <a:srgbClr val="FFB3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8" name="Google Shape;228;p27"/>
            <p:cNvSpPr/>
            <p:nvPr/>
          </p:nvSpPr>
          <p:spPr>
            <a:xfrm>
              <a:off x="5385139" y="1803406"/>
              <a:ext cx="711469" cy="2235203"/>
            </a:xfrm>
            <a:custGeom>
              <a:avLst/>
              <a:gdLst/>
              <a:ahLst/>
              <a:cxnLst/>
              <a:rect l="l" t="t" r="r" b="b"/>
              <a:pathLst>
                <a:path w="711469" h="2235203" extrusionOk="0">
                  <a:moveTo>
                    <a:pt x="609733" y="96517"/>
                  </a:moveTo>
                  <a:cubicBezTo>
                    <a:pt x="607028" y="42396"/>
                    <a:pt x="562318" y="-67"/>
                    <a:pt x="508130" y="0"/>
                  </a:cubicBezTo>
                  <a:lnTo>
                    <a:pt x="101737" y="0"/>
                  </a:lnTo>
                  <a:cubicBezTo>
                    <a:pt x="45625" y="-76"/>
                    <a:pt x="76" y="45349"/>
                    <a:pt x="0" y="101460"/>
                  </a:cubicBezTo>
                  <a:cubicBezTo>
                    <a:pt x="0" y="103270"/>
                    <a:pt x="48" y="105080"/>
                    <a:pt x="133" y="106880"/>
                  </a:cubicBezTo>
                  <a:lnTo>
                    <a:pt x="101737" y="2037283"/>
                  </a:lnTo>
                  <a:cubicBezTo>
                    <a:pt x="104146" y="2081794"/>
                    <a:pt x="135303" y="2119541"/>
                    <a:pt x="178546" y="2130352"/>
                  </a:cubicBezTo>
                  <a:lnTo>
                    <a:pt x="584949" y="2231955"/>
                  </a:lnTo>
                  <a:cubicBezTo>
                    <a:pt x="593046" y="2234079"/>
                    <a:pt x="601370" y="2235175"/>
                    <a:pt x="609743" y="2235203"/>
                  </a:cubicBezTo>
                  <a:cubicBezTo>
                    <a:pt x="665855" y="2235270"/>
                    <a:pt x="711403" y="2189845"/>
                    <a:pt x="711470" y="2133733"/>
                  </a:cubicBezTo>
                  <a:cubicBezTo>
                    <a:pt x="711470" y="2132000"/>
                    <a:pt x="711432" y="2130257"/>
                    <a:pt x="711346" y="2128523"/>
                  </a:cubicBezTo>
                  <a:lnTo>
                    <a:pt x="609733" y="96517"/>
                  </a:lnTo>
                  <a:close/>
                </a:path>
              </a:pathLst>
            </a:custGeom>
            <a:solidFill>
              <a:srgbClr val="FFCA28"/>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229" name="Google Shape;229;p27"/>
            <p:cNvSpPr/>
            <p:nvPr/>
          </p:nvSpPr>
          <p:spPr>
            <a:xfrm>
              <a:off x="4014054" y="3022596"/>
              <a:ext cx="4063750" cy="2844806"/>
            </a:xfrm>
            <a:custGeom>
              <a:avLst/>
              <a:gdLst/>
              <a:ahLst/>
              <a:cxnLst/>
              <a:rect l="l" t="t" r="r" b="b"/>
              <a:pathLst>
                <a:path w="4063750" h="2844806" extrusionOk="0">
                  <a:moveTo>
                    <a:pt x="4043706" y="40643"/>
                  </a:moveTo>
                  <a:cubicBezTo>
                    <a:pt x="4024522" y="15059"/>
                    <a:pt x="3994404" y="0"/>
                    <a:pt x="3962429" y="0"/>
                  </a:cubicBezTo>
                  <a:lnTo>
                    <a:pt x="2946426" y="0"/>
                  </a:lnTo>
                  <a:cubicBezTo>
                    <a:pt x="2890314" y="0"/>
                    <a:pt x="2844822" y="45491"/>
                    <a:pt x="2844822" y="101603"/>
                  </a:cubicBezTo>
                  <a:cubicBezTo>
                    <a:pt x="2844822" y="494386"/>
                    <a:pt x="2526411" y="812806"/>
                    <a:pt x="2133619" y="812806"/>
                  </a:cubicBezTo>
                  <a:lnTo>
                    <a:pt x="1930422" y="812806"/>
                  </a:lnTo>
                  <a:cubicBezTo>
                    <a:pt x="1537640" y="812806"/>
                    <a:pt x="1219219" y="494395"/>
                    <a:pt x="1219219" y="101603"/>
                  </a:cubicBezTo>
                  <a:cubicBezTo>
                    <a:pt x="1219219" y="45491"/>
                    <a:pt x="1173728" y="0"/>
                    <a:pt x="1117616" y="0"/>
                  </a:cubicBezTo>
                  <a:lnTo>
                    <a:pt x="101622" y="0"/>
                  </a:lnTo>
                  <a:cubicBezTo>
                    <a:pt x="45510" y="-9"/>
                    <a:pt x="10" y="45472"/>
                    <a:pt x="0" y="101584"/>
                  </a:cubicBezTo>
                  <a:cubicBezTo>
                    <a:pt x="0" y="111719"/>
                    <a:pt x="1514" y="121787"/>
                    <a:pt x="4486" y="131474"/>
                  </a:cubicBezTo>
                  <a:lnTo>
                    <a:pt x="728491" y="2486158"/>
                  </a:lnTo>
                  <a:cubicBezTo>
                    <a:pt x="793385" y="2699852"/>
                    <a:pt x="990810" y="2845651"/>
                    <a:pt x="1214142" y="2844803"/>
                  </a:cubicBezTo>
                  <a:lnTo>
                    <a:pt x="2849090" y="2844803"/>
                  </a:lnTo>
                  <a:cubicBezTo>
                    <a:pt x="3072422" y="2845642"/>
                    <a:pt x="3269837" y="2699852"/>
                    <a:pt x="3334741" y="2486158"/>
                  </a:cubicBezTo>
                  <a:lnTo>
                    <a:pt x="4059145" y="131474"/>
                  </a:lnTo>
                  <a:cubicBezTo>
                    <a:pt x="4068813" y="100470"/>
                    <a:pt x="4063070" y="66713"/>
                    <a:pt x="4043706" y="40643"/>
                  </a:cubicBezTo>
                  <a:close/>
                </a:path>
              </a:pathLst>
            </a:custGeom>
            <a:solidFill>
              <a:srgbClr val="F44336"/>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grpSp>
      <p:sp>
        <p:nvSpPr>
          <p:cNvPr id="230" name="Google Shape;230;p27"/>
          <p:cNvSpPr txBox="1"/>
          <p:nvPr/>
        </p:nvSpPr>
        <p:spPr>
          <a:xfrm>
            <a:off x="4522400" y="3145788"/>
            <a:ext cx="4512900" cy="3771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GB" sz="2000">
                <a:solidFill>
                  <a:srgbClr val="171616"/>
                </a:solidFill>
                <a:latin typeface="Inter ExtraBold"/>
                <a:ea typeface="Inter ExtraBold"/>
                <a:cs typeface="Inter ExtraBold"/>
                <a:sym typeface="Inter ExtraBold"/>
              </a:rPr>
              <a:t>Our Tasks</a:t>
            </a:r>
            <a:endParaRPr sz="1000">
              <a:solidFill>
                <a:srgbClr val="171616"/>
              </a:solidFill>
              <a:latin typeface="Inter ExtraBold"/>
              <a:ea typeface="Inter ExtraBold"/>
              <a:cs typeface="Inter ExtraBold"/>
              <a:sym typeface="Inter ExtraBold"/>
            </a:endParaRPr>
          </a:p>
        </p:txBody>
      </p:sp>
      <p:sp>
        <p:nvSpPr>
          <p:cNvPr id="231" name="Google Shape;231;p27"/>
          <p:cNvSpPr txBox="1"/>
          <p:nvPr/>
        </p:nvSpPr>
        <p:spPr>
          <a:xfrm>
            <a:off x="4411475" y="3523775"/>
            <a:ext cx="4145400" cy="848100"/>
          </a:xfrm>
          <a:prstGeom prst="rect">
            <a:avLst/>
          </a:prstGeom>
          <a:noFill/>
          <a:ln>
            <a:noFill/>
          </a:ln>
        </p:spPr>
        <p:txBody>
          <a:bodyPr spcFirstLastPara="1" wrap="square" lIns="68575" tIns="34275" rIns="68575" bIns="34275" anchor="t" anchorCtr="0">
            <a:spAutoFit/>
          </a:bodyPr>
          <a:lstStyle/>
          <a:p>
            <a:pPr marL="457200" marR="0" lvl="0" indent="-298450" algn="l" rtl="0">
              <a:lnSpc>
                <a:spcPct val="120000"/>
              </a:lnSpc>
              <a:spcBef>
                <a:spcPts val="0"/>
              </a:spcBef>
              <a:spcAft>
                <a:spcPts val="0"/>
              </a:spcAft>
              <a:buClr>
                <a:srgbClr val="171616"/>
              </a:buClr>
              <a:buSzPts val="1100"/>
              <a:buFont typeface="Inter"/>
              <a:buAutoNum type="arabicPeriod"/>
            </a:pPr>
            <a:r>
              <a:rPr lang="en-GB" sz="1100">
                <a:solidFill>
                  <a:srgbClr val="171616"/>
                </a:solidFill>
                <a:latin typeface="Inter"/>
                <a:ea typeface="Inter"/>
                <a:cs typeface="Inter"/>
                <a:sym typeface="Inter"/>
              </a:rPr>
              <a:t>Understand the overall impact of COVID on sales</a:t>
            </a:r>
            <a:endParaRPr sz="1100">
              <a:solidFill>
                <a:srgbClr val="171616"/>
              </a:solidFill>
              <a:latin typeface="Inter"/>
              <a:ea typeface="Inter"/>
              <a:cs typeface="Inter"/>
              <a:sym typeface="Inter"/>
            </a:endParaRPr>
          </a:p>
          <a:p>
            <a:pPr marL="457200" marR="0" lvl="0" indent="-298450" algn="l" rtl="0">
              <a:lnSpc>
                <a:spcPct val="120000"/>
              </a:lnSpc>
              <a:spcBef>
                <a:spcPts val="0"/>
              </a:spcBef>
              <a:spcAft>
                <a:spcPts val="0"/>
              </a:spcAft>
              <a:buClr>
                <a:srgbClr val="171616"/>
              </a:buClr>
              <a:buSzPts val="1100"/>
              <a:buFont typeface="Inter"/>
              <a:buAutoNum type="arabicPeriod"/>
            </a:pPr>
            <a:r>
              <a:rPr lang="en-GB" sz="1100">
                <a:solidFill>
                  <a:srgbClr val="171616"/>
                </a:solidFill>
                <a:latin typeface="Inter"/>
                <a:ea typeface="Inter"/>
                <a:cs typeface="Inter"/>
                <a:sym typeface="Inter"/>
              </a:rPr>
              <a:t>Examine differences in COVID impacts across COOPs</a:t>
            </a:r>
            <a:endParaRPr sz="1100">
              <a:solidFill>
                <a:srgbClr val="171616"/>
              </a:solidFill>
              <a:latin typeface="Inter"/>
              <a:ea typeface="Inter"/>
              <a:cs typeface="Inter"/>
              <a:sym typeface="Inter"/>
            </a:endParaRPr>
          </a:p>
          <a:p>
            <a:pPr marL="457200" marR="0" lvl="0" indent="-298450" algn="l" rtl="0">
              <a:lnSpc>
                <a:spcPct val="120000"/>
              </a:lnSpc>
              <a:spcBef>
                <a:spcPts val="0"/>
              </a:spcBef>
              <a:spcAft>
                <a:spcPts val="0"/>
              </a:spcAft>
              <a:buClr>
                <a:srgbClr val="171616"/>
              </a:buClr>
              <a:buSzPts val="1100"/>
              <a:buFont typeface="Inter"/>
              <a:buAutoNum type="arabicPeriod"/>
            </a:pPr>
            <a:r>
              <a:rPr lang="en-GB" sz="1100">
                <a:solidFill>
                  <a:srgbClr val="171616"/>
                </a:solidFill>
                <a:latin typeface="Inter"/>
                <a:ea typeface="Inter"/>
                <a:cs typeface="Inter"/>
                <a:sym typeface="Inter"/>
              </a:rPr>
              <a:t>Address the influence of advertisement campaigns on sales</a:t>
            </a:r>
            <a:endParaRPr sz="1100">
              <a:solidFill>
                <a:srgbClr val="171616"/>
              </a:solidFill>
              <a:latin typeface="Inter"/>
              <a:ea typeface="Inter"/>
              <a:cs typeface="Inter"/>
              <a:sym typeface="Inter"/>
            </a:endParaRPr>
          </a:p>
        </p:txBody>
      </p:sp>
      <p:grpSp>
        <p:nvGrpSpPr>
          <p:cNvPr id="232" name="Google Shape;232;p27"/>
          <p:cNvGrpSpPr/>
          <p:nvPr/>
        </p:nvGrpSpPr>
        <p:grpSpPr>
          <a:xfrm>
            <a:off x="3878925" y="2395200"/>
            <a:ext cx="353100" cy="353100"/>
            <a:chOff x="3878925" y="2395200"/>
            <a:chExt cx="353100" cy="353100"/>
          </a:xfrm>
        </p:grpSpPr>
        <p:sp>
          <p:nvSpPr>
            <p:cNvPr id="233" name="Google Shape;233;p27"/>
            <p:cNvSpPr/>
            <p:nvPr/>
          </p:nvSpPr>
          <p:spPr>
            <a:xfrm>
              <a:off x="3878925" y="2395200"/>
              <a:ext cx="353100" cy="353100"/>
            </a:xfrm>
            <a:prstGeom prst="ellipse">
              <a:avLst/>
            </a:prstGeom>
            <a:solidFill>
              <a:srgbClr val="BA38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A3833"/>
                </a:solidFill>
              </a:endParaRPr>
            </a:p>
          </p:txBody>
        </p:sp>
        <p:cxnSp>
          <p:nvCxnSpPr>
            <p:cNvPr id="234" name="Google Shape;234;p27"/>
            <p:cNvCxnSpPr>
              <a:stCxn id="233" idx="2"/>
              <a:endCxn id="233" idx="6"/>
            </p:cNvCxnSpPr>
            <p:nvPr/>
          </p:nvCxnSpPr>
          <p:spPr>
            <a:xfrm>
              <a:off x="3878925" y="2571750"/>
              <a:ext cx="353100" cy="0"/>
            </a:xfrm>
            <a:prstGeom prst="straightConnector1">
              <a:avLst/>
            </a:prstGeom>
            <a:noFill/>
            <a:ln w="19050" cap="flat" cmpd="sng">
              <a:solidFill>
                <a:schemeClr val="lt1"/>
              </a:solidFill>
              <a:prstDash val="solid"/>
              <a:round/>
              <a:headEnd type="none" w="med" len="med"/>
              <a:tailEnd type="triangle" w="med" len="med"/>
            </a:ln>
          </p:spPr>
        </p:cxnSp>
      </p:grpSp>
      <p:grpSp>
        <p:nvGrpSpPr>
          <p:cNvPr id="235" name="Google Shape;235;p27"/>
          <p:cNvGrpSpPr/>
          <p:nvPr/>
        </p:nvGrpSpPr>
        <p:grpSpPr>
          <a:xfrm rot="5400000">
            <a:off x="6375525" y="2792700"/>
            <a:ext cx="353100" cy="353100"/>
            <a:chOff x="3878925" y="2395200"/>
            <a:chExt cx="353100" cy="353100"/>
          </a:xfrm>
        </p:grpSpPr>
        <p:sp>
          <p:nvSpPr>
            <p:cNvPr id="236" name="Google Shape;236;p27"/>
            <p:cNvSpPr/>
            <p:nvPr/>
          </p:nvSpPr>
          <p:spPr>
            <a:xfrm>
              <a:off x="3878925" y="2395200"/>
              <a:ext cx="353100" cy="353100"/>
            </a:xfrm>
            <a:prstGeom prst="ellipse">
              <a:avLst/>
            </a:prstGeom>
            <a:solidFill>
              <a:srgbClr val="BA38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BA3833"/>
                </a:solidFill>
              </a:endParaRPr>
            </a:p>
          </p:txBody>
        </p:sp>
        <p:cxnSp>
          <p:nvCxnSpPr>
            <p:cNvPr id="237" name="Google Shape;237;p27"/>
            <p:cNvCxnSpPr>
              <a:stCxn id="236" idx="2"/>
              <a:endCxn id="236" idx="6"/>
            </p:cNvCxnSpPr>
            <p:nvPr/>
          </p:nvCxnSpPr>
          <p:spPr>
            <a:xfrm rot="10800000">
              <a:off x="4055475" y="2395200"/>
              <a:ext cx="0" cy="353100"/>
            </a:xfrm>
            <a:prstGeom prst="straightConnector1">
              <a:avLst/>
            </a:prstGeom>
            <a:noFill/>
            <a:ln w="19050" cap="flat" cmpd="sng">
              <a:solidFill>
                <a:schemeClr val="lt1"/>
              </a:solidFill>
              <a:prstDash val="solid"/>
              <a:round/>
              <a:headEnd type="none" w="med" len="med"/>
              <a:tailEnd type="triangle" w="med" len="med"/>
            </a:ln>
          </p:spPr>
        </p:cxn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42" name="Google Shape;242;p28"/>
          <p:cNvPicPr preferRelativeResize="0"/>
          <p:nvPr/>
        </p:nvPicPr>
        <p:blipFill rotWithShape="1">
          <a:blip r:embed="rId3">
            <a:alphaModFix/>
          </a:blip>
          <a:srcRect/>
          <a:stretch/>
        </p:blipFill>
        <p:spPr>
          <a:xfrm>
            <a:off x="61550" y="4809125"/>
            <a:ext cx="316225" cy="276452"/>
          </a:xfrm>
          <a:prstGeom prst="rect">
            <a:avLst/>
          </a:prstGeom>
          <a:noFill/>
          <a:ln>
            <a:noFill/>
          </a:ln>
        </p:spPr>
      </p:pic>
      <p:sp>
        <p:nvSpPr>
          <p:cNvPr id="243" name="Google Shape;243;p28"/>
          <p:cNvSpPr txBox="1"/>
          <p:nvPr/>
        </p:nvSpPr>
        <p:spPr>
          <a:xfrm>
            <a:off x="269725" y="1037425"/>
            <a:ext cx="13698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a:latin typeface="Inter"/>
                <a:ea typeface="Inter"/>
                <a:cs typeface="Inter"/>
                <a:sym typeface="Inter"/>
              </a:rPr>
              <a:t>COVID Impact Assessment</a:t>
            </a:r>
            <a:endParaRPr sz="1200" b="1">
              <a:latin typeface="Inter"/>
              <a:ea typeface="Inter"/>
              <a:cs typeface="Inter"/>
              <a:sym typeface="Inter"/>
            </a:endParaRPr>
          </a:p>
        </p:txBody>
      </p:sp>
      <p:sp>
        <p:nvSpPr>
          <p:cNvPr id="244" name="Google Shape;244;p28"/>
          <p:cNvSpPr txBox="1"/>
          <p:nvPr/>
        </p:nvSpPr>
        <p:spPr>
          <a:xfrm>
            <a:off x="269725" y="2109938"/>
            <a:ext cx="12774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a:latin typeface="Inter"/>
                <a:ea typeface="Inter"/>
                <a:cs typeface="Inter"/>
                <a:sym typeface="Inter"/>
              </a:rPr>
              <a:t>Advertising Assessment</a:t>
            </a:r>
            <a:endParaRPr sz="1200" b="1">
              <a:latin typeface="Inter"/>
              <a:ea typeface="Inter"/>
              <a:cs typeface="Inter"/>
              <a:sym typeface="Inter"/>
            </a:endParaRPr>
          </a:p>
        </p:txBody>
      </p:sp>
      <p:sp>
        <p:nvSpPr>
          <p:cNvPr id="245" name="Google Shape;245;p28"/>
          <p:cNvSpPr txBox="1"/>
          <p:nvPr/>
        </p:nvSpPr>
        <p:spPr>
          <a:xfrm>
            <a:off x="1910650" y="738450"/>
            <a:ext cx="11850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latin typeface="Inter"/>
                <a:ea typeface="Inter"/>
                <a:cs typeface="Inter"/>
                <a:sym typeface="Inter"/>
              </a:rPr>
              <a:t>Data Used</a:t>
            </a:r>
            <a:endParaRPr sz="1200" b="1">
              <a:latin typeface="Inter"/>
              <a:ea typeface="Inter"/>
              <a:cs typeface="Inter"/>
              <a:sym typeface="Inter"/>
            </a:endParaRPr>
          </a:p>
        </p:txBody>
      </p:sp>
      <p:cxnSp>
        <p:nvCxnSpPr>
          <p:cNvPr id="246" name="Google Shape;246;p28"/>
          <p:cNvCxnSpPr/>
          <p:nvPr/>
        </p:nvCxnSpPr>
        <p:spPr>
          <a:xfrm>
            <a:off x="357250" y="1819700"/>
            <a:ext cx="8344200" cy="7500"/>
          </a:xfrm>
          <a:prstGeom prst="straightConnector1">
            <a:avLst/>
          </a:prstGeom>
          <a:noFill/>
          <a:ln w="9525" cap="flat" cmpd="sng">
            <a:solidFill>
              <a:schemeClr val="dk2"/>
            </a:solidFill>
            <a:prstDash val="solid"/>
            <a:round/>
            <a:headEnd type="none" w="med" len="med"/>
            <a:tailEnd type="none" w="med" len="med"/>
          </a:ln>
        </p:spPr>
      </p:cxnSp>
      <p:sp>
        <p:nvSpPr>
          <p:cNvPr id="247" name="Google Shape;247;p28"/>
          <p:cNvSpPr txBox="1"/>
          <p:nvPr/>
        </p:nvSpPr>
        <p:spPr>
          <a:xfrm>
            <a:off x="1699200" y="1025125"/>
            <a:ext cx="1581300" cy="554100"/>
          </a:xfrm>
          <a:prstGeom prst="rect">
            <a:avLst/>
          </a:prstGeom>
          <a:noFill/>
          <a:ln>
            <a:noFill/>
          </a:ln>
        </p:spPr>
        <p:txBody>
          <a:bodyPr spcFirstLastPara="1" wrap="square" lIns="91425" tIns="91425" rIns="91425" bIns="91425" anchor="t" anchorCtr="0">
            <a:noAutofit/>
          </a:bodyPr>
          <a:lstStyle/>
          <a:p>
            <a:pPr marL="457200" lvl="0" indent="-279400" algn="l" rtl="0">
              <a:spcBef>
                <a:spcPts val="0"/>
              </a:spcBef>
              <a:spcAft>
                <a:spcPts val="0"/>
              </a:spcAft>
              <a:buSzPts val="800"/>
              <a:buFont typeface="Inter"/>
              <a:buChar char="●"/>
            </a:pPr>
            <a:r>
              <a:rPr lang="en-GB" sz="1100">
                <a:latin typeface="Inter"/>
                <a:ea typeface="Inter"/>
                <a:cs typeface="Inter"/>
                <a:sym typeface="Inter"/>
              </a:rPr>
              <a:t>Sales by meal</a:t>
            </a:r>
            <a:endParaRPr sz="1100">
              <a:latin typeface="Inter"/>
              <a:ea typeface="Inter"/>
              <a:cs typeface="Inter"/>
              <a:sym typeface="Inter"/>
            </a:endParaRPr>
          </a:p>
          <a:p>
            <a:pPr marL="457200" lvl="0" indent="-279400" algn="l" rtl="0">
              <a:spcBef>
                <a:spcPts val="0"/>
              </a:spcBef>
              <a:spcAft>
                <a:spcPts val="0"/>
              </a:spcAft>
              <a:buSzPts val="800"/>
              <a:buFont typeface="Inter"/>
              <a:buChar char="●"/>
            </a:pPr>
            <a:r>
              <a:rPr lang="en-GB" sz="1100">
                <a:latin typeface="Inter"/>
                <a:ea typeface="Inter"/>
                <a:cs typeface="Inter"/>
                <a:sym typeface="Inter"/>
              </a:rPr>
              <a:t>Guest count</a:t>
            </a:r>
            <a:endParaRPr sz="1100">
              <a:latin typeface="Inter"/>
              <a:ea typeface="Inter"/>
              <a:cs typeface="Inter"/>
              <a:sym typeface="Inter"/>
            </a:endParaRPr>
          </a:p>
        </p:txBody>
      </p:sp>
      <p:sp>
        <p:nvSpPr>
          <p:cNvPr id="248" name="Google Shape;248;p28"/>
          <p:cNvSpPr/>
          <p:nvPr/>
        </p:nvSpPr>
        <p:spPr>
          <a:xfrm>
            <a:off x="1843000" y="3033900"/>
            <a:ext cx="1649100" cy="823200"/>
          </a:xfrm>
          <a:prstGeom prst="rect">
            <a:avLst/>
          </a:prstGeom>
          <a:solidFill>
            <a:srgbClr val="99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solidFill>
                  <a:schemeClr val="lt1"/>
                </a:solidFill>
                <a:latin typeface="Inter"/>
                <a:ea typeface="Inter"/>
                <a:cs typeface="Inter"/>
                <a:sym typeface="Inter"/>
              </a:rPr>
              <a:t>Careful selection of inputs dictates model accuracy and interpretation</a:t>
            </a:r>
            <a:endParaRPr sz="900">
              <a:solidFill>
                <a:schemeClr val="lt1"/>
              </a:solidFill>
              <a:latin typeface="Inter"/>
              <a:ea typeface="Inter"/>
              <a:cs typeface="Inter"/>
              <a:sym typeface="Inter"/>
            </a:endParaRPr>
          </a:p>
        </p:txBody>
      </p:sp>
      <p:grpSp>
        <p:nvGrpSpPr>
          <p:cNvPr id="249" name="Google Shape;249;p28"/>
          <p:cNvGrpSpPr/>
          <p:nvPr/>
        </p:nvGrpSpPr>
        <p:grpSpPr>
          <a:xfrm>
            <a:off x="833370" y="4808432"/>
            <a:ext cx="7723397" cy="276446"/>
            <a:chOff x="349302" y="4772771"/>
            <a:chExt cx="8602581" cy="328204"/>
          </a:xfrm>
        </p:grpSpPr>
        <p:sp>
          <p:nvSpPr>
            <p:cNvPr id="250" name="Google Shape;250;p28"/>
            <p:cNvSpPr/>
            <p:nvPr/>
          </p:nvSpPr>
          <p:spPr>
            <a:xfrm>
              <a:off x="349302" y="4772771"/>
              <a:ext cx="2325000" cy="328200"/>
            </a:xfrm>
            <a:prstGeom prst="chevron">
              <a:avLst>
                <a:gd name="adj" fmla="val 50000"/>
              </a:avLst>
            </a:prstGeom>
            <a:solidFill>
              <a:srgbClr val="FECB00"/>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8"/>
            <p:cNvSpPr txBox="1"/>
            <p:nvPr/>
          </p:nvSpPr>
          <p:spPr>
            <a:xfrm>
              <a:off x="513475" y="4772775"/>
              <a:ext cx="1996800" cy="328200"/>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None/>
              </a:pPr>
              <a:r>
                <a:rPr lang="en-GB" sz="1200">
                  <a:solidFill>
                    <a:schemeClr val="dk1"/>
                  </a:solidFill>
                  <a:latin typeface="Inter"/>
                  <a:ea typeface="Inter"/>
                  <a:cs typeface="Inter"/>
                  <a:sym typeface="Inter"/>
                </a:rPr>
                <a:t>Background</a:t>
              </a:r>
              <a:endParaRPr sz="1000">
                <a:solidFill>
                  <a:schemeClr val="dk1"/>
                </a:solidFill>
                <a:latin typeface="Inter"/>
                <a:ea typeface="Inter"/>
                <a:cs typeface="Inter"/>
                <a:sym typeface="Inter"/>
              </a:endParaRPr>
            </a:p>
          </p:txBody>
        </p:sp>
        <p:sp>
          <p:nvSpPr>
            <p:cNvPr id="252" name="Google Shape;252;p28"/>
            <p:cNvSpPr/>
            <p:nvPr/>
          </p:nvSpPr>
          <p:spPr>
            <a:xfrm>
              <a:off x="2441829" y="4772771"/>
              <a:ext cx="2325000" cy="328200"/>
            </a:xfrm>
            <a:prstGeom prst="chevron">
              <a:avLst>
                <a:gd name="adj" fmla="val 50000"/>
              </a:avLst>
            </a:prstGeom>
            <a:solidFill>
              <a:srgbClr val="BA2E26"/>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8"/>
            <p:cNvSpPr txBox="1"/>
            <p:nvPr/>
          </p:nvSpPr>
          <p:spPr>
            <a:xfrm>
              <a:off x="2605972" y="4772771"/>
              <a:ext cx="1996800" cy="328200"/>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None/>
              </a:pPr>
              <a:r>
                <a:rPr lang="en-GB" sz="1200">
                  <a:solidFill>
                    <a:srgbClr val="FFFFFF"/>
                  </a:solidFill>
                  <a:latin typeface="Inter"/>
                  <a:ea typeface="Inter"/>
                  <a:cs typeface="Inter"/>
                  <a:sym typeface="Inter"/>
                </a:rPr>
                <a:t>COVID Impact</a:t>
              </a:r>
              <a:endParaRPr sz="1000">
                <a:solidFill>
                  <a:srgbClr val="FFFFFF"/>
                </a:solidFill>
                <a:latin typeface="Inter"/>
                <a:ea typeface="Inter"/>
                <a:cs typeface="Inter"/>
                <a:sym typeface="Inter"/>
              </a:endParaRPr>
            </a:p>
          </p:txBody>
        </p:sp>
        <p:sp>
          <p:nvSpPr>
            <p:cNvPr id="254" name="Google Shape;254;p28"/>
            <p:cNvSpPr/>
            <p:nvPr/>
          </p:nvSpPr>
          <p:spPr>
            <a:xfrm>
              <a:off x="4497416" y="4772771"/>
              <a:ext cx="2325000" cy="328200"/>
            </a:xfrm>
            <a:prstGeom prst="chevron">
              <a:avLst>
                <a:gd name="adj" fmla="val 50000"/>
              </a:avLst>
            </a:prstGeom>
            <a:solidFill>
              <a:srgbClr val="BA3833"/>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55" name="Google Shape;255;p28"/>
            <p:cNvSpPr txBox="1"/>
            <p:nvPr/>
          </p:nvSpPr>
          <p:spPr>
            <a:xfrm>
              <a:off x="4661559" y="4772771"/>
              <a:ext cx="1996800" cy="328200"/>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None/>
              </a:pPr>
              <a:r>
                <a:rPr lang="en-GB" sz="1200">
                  <a:solidFill>
                    <a:srgbClr val="FFFFFF"/>
                  </a:solidFill>
                  <a:latin typeface="Inter"/>
                  <a:ea typeface="Inter"/>
                  <a:cs typeface="Inter"/>
                  <a:sym typeface="Inter"/>
                </a:rPr>
                <a:t>Ad Assessment</a:t>
              </a:r>
              <a:endParaRPr sz="1200">
                <a:solidFill>
                  <a:srgbClr val="FFFFFF"/>
                </a:solidFill>
                <a:latin typeface="Inter"/>
                <a:ea typeface="Inter"/>
                <a:cs typeface="Inter"/>
                <a:sym typeface="Inter"/>
              </a:endParaRPr>
            </a:p>
          </p:txBody>
        </p:sp>
        <p:sp>
          <p:nvSpPr>
            <p:cNvPr id="256" name="Google Shape;256;p28"/>
            <p:cNvSpPr/>
            <p:nvPr/>
          </p:nvSpPr>
          <p:spPr>
            <a:xfrm>
              <a:off x="6626883" y="4772771"/>
              <a:ext cx="2325000" cy="328200"/>
            </a:xfrm>
            <a:prstGeom prst="chevron">
              <a:avLst>
                <a:gd name="adj" fmla="val 50000"/>
              </a:avLst>
            </a:prstGeom>
            <a:solidFill>
              <a:srgbClr val="BA3833"/>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8"/>
            <p:cNvSpPr txBox="1"/>
            <p:nvPr/>
          </p:nvSpPr>
          <p:spPr>
            <a:xfrm>
              <a:off x="6791026" y="4772771"/>
              <a:ext cx="1996800" cy="328200"/>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None/>
              </a:pPr>
              <a:r>
                <a:rPr lang="en-GB" sz="1200">
                  <a:solidFill>
                    <a:schemeClr val="lt1"/>
                  </a:solidFill>
                  <a:latin typeface="Inter"/>
                  <a:ea typeface="Inter"/>
                  <a:cs typeface="Inter"/>
                  <a:sym typeface="Inter"/>
                </a:rPr>
                <a:t>Recommendations</a:t>
              </a:r>
              <a:endParaRPr sz="1000">
                <a:solidFill>
                  <a:schemeClr val="lt1"/>
                </a:solidFill>
                <a:latin typeface="Inter"/>
                <a:ea typeface="Inter"/>
                <a:cs typeface="Inter"/>
                <a:sym typeface="Inter"/>
              </a:endParaRPr>
            </a:p>
          </p:txBody>
        </p:sp>
      </p:grpSp>
      <p:grpSp>
        <p:nvGrpSpPr>
          <p:cNvPr id="258" name="Google Shape;258;p28"/>
          <p:cNvGrpSpPr/>
          <p:nvPr/>
        </p:nvGrpSpPr>
        <p:grpSpPr>
          <a:xfrm>
            <a:off x="251500" y="98350"/>
            <a:ext cx="8455200" cy="626600"/>
            <a:chOff x="251500" y="98350"/>
            <a:chExt cx="8455200" cy="626600"/>
          </a:xfrm>
        </p:grpSpPr>
        <p:sp>
          <p:nvSpPr>
            <p:cNvPr id="259" name="Google Shape;259;p28"/>
            <p:cNvSpPr txBox="1"/>
            <p:nvPr/>
          </p:nvSpPr>
          <p:spPr>
            <a:xfrm>
              <a:off x="251500" y="98350"/>
              <a:ext cx="838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latin typeface="Inter"/>
                  <a:ea typeface="Inter"/>
                  <a:cs typeface="Inter"/>
                  <a:sym typeface="Inter"/>
                </a:rPr>
                <a:t>Executive Summary: Our Approach and Solutions</a:t>
              </a:r>
              <a:endParaRPr b="1">
                <a:latin typeface="Inter"/>
                <a:ea typeface="Inter"/>
                <a:cs typeface="Inter"/>
                <a:sym typeface="Inter"/>
              </a:endParaRPr>
            </a:p>
          </p:txBody>
        </p:sp>
        <p:sp>
          <p:nvSpPr>
            <p:cNvPr id="260" name="Google Shape;260;p28"/>
            <p:cNvSpPr txBox="1"/>
            <p:nvPr/>
          </p:nvSpPr>
          <p:spPr>
            <a:xfrm>
              <a:off x="251500" y="355650"/>
              <a:ext cx="845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Inter"/>
                  <a:ea typeface="Inter"/>
                  <a:cs typeface="Inter"/>
                  <a:sym typeface="Inter"/>
                </a:rPr>
                <a:t>We leveraged predictive modeling tools to understand the impact of COVID-19 and advertising on sales</a:t>
              </a:r>
              <a:endParaRPr sz="1200">
                <a:latin typeface="Inter"/>
                <a:ea typeface="Inter"/>
                <a:cs typeface="Inter"/>
                <a:sym typeface="Inter"/>
              </a:endParaRPr>
            </a:p>
          </p:txBody>
        </p:sp>
        <p:cxnSp>
          <p:nvCxnSpPr>
            <p:cNvPr id="261" name="Google Shape;261;p28"/>
            <p:cNvCxnSpPr/>
            <p:nvPr/>
          </p:nvCxnSpPr>
          <p:spPr>
            <a:xfrm>
              <a:off x="337000" y="700275"/>
              <a:ext cx="8369700" cy="0"/>
            </a:xfrm>
            <a:prstGeom prst="straightConnector1">
              <a:avLst/>
            </a:prstGeom>
            <a:noFill/>
            <a:ln w="9525" cap="flat" cmpd="sng">
              <a:solidFill>
                <a:schemeClr val="dk2"/>
              </a:solidFill>
              <a:prstDash val="solid"/>
              <a:round/>
              <a:headEnd type="none" w="med" len="med"/>
              <a:tailEnd type="none" w="med" len="med"/>
            </a:ln>
          </p:spPr>
        </p:cxnSp>
      </p:grpSp>
      <p:sp>
        <p:nvSpPr>
          <p:cNvPr id="262" name="Google Shape;262;p28"/>
          <p:cNvSpPr txBox="1"/>
          <p:nvPr/>
        </p:nvSpPr>
        <p:spPr>
          <a:xfrm>
            <a:off x="5015313" y="736675"/>
            <a:ext cx="1852500" cy="55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latin typeface="Inter"/>
                <a:ea typeface="Inter"/>
                <a:cs typeface="Inter"/>
                <a:sym typeface="Inter"/>
              </a:rPr>
              <a:t>Core Output Metrics</a:t>
            </a:r>
            <a:endParaRPr sz="1200" b="1">
              <a:latin typeface="Inter"/>
              <a:ea typeface="Inter"/>
              <a:cs typeface="Inter"/>
              <a:sym typeface="Inter"/>
            </a:endParaRPr>
          </a:p>
        </p:txBody>
      </p:sp>
      <p:sp>
        <p:nvSpPr>
          <p:cNvPr id="263" name="Google Shape;263;p28"/>
          <p:cNvSpPr txBox="1"/>
          <p:nvPr/>
        </p:nvSpPr>
        <p:spPr>
          <a:xfrm>
            <a:off x="3412975" y="736675"/>
            <a:ext cx="1581300" cy="55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latin typeface="Inter"/>
                <a:ea typeface="Inter"/>
                <a:cs typeface="Inter"/>
                <a:sym typeface="Inter"/>
              </a:rPr>
              <a:t>Models and Tools </a:t>
            </a:r>
            <a:endParaRPr sz="1200" b="1">
              <a:latin typeface="Inter"/>
              <a:ea typeface="Inter"/>
              <a:cs typeface="Inter"/>
              <a:sym typeface="Inter"/>
            </a:endParaRPr>
          </a:p>
        </p:txBody>
      </p:sp>
      <p:sp>
        <p:nvSpPr>
          <p:cNvPr id="264" name="Google Shape;264;p28"/>
          <p:cNvSpPr txBox="1"/>
          <p:nvPr/>
        </p:nvSpPr>
        <p:spPr>
          <a:xfrm>
            <a:off x="7041250" y="738450"/>
            <a:ext cx="1369800" cy="36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 b="1">
                <a:latin typeface="Inter"/>
                <a:ea typeface="Inter"/>
                <a:cs typeface="Inter"/>
                <a:sym typeface="Inter"/>
              </a:rPr>
              <a:t>Segmentation</a:t>
            </a:r>
            <a:endParaRPr sz="1200" b="1">
              <a:latin typeface="Inter"/>
              <a:ea typeface="Inter"/>
              <a:cs typeface="Inter"/>
              <a:sym typeface="Inter"/>
            </a:endParaRPr>
          </a:p>
        </p:txBody>
      </p:sp>
      <p:sp>
        <p:nvSpPr>
          <p:cNvPr id="265" name="Google Shape;265;p28"/>
          <p:cNvSpPr txBox="1"/>
          <p:nvPr/>
        </p:nvSpPr>
        <p:spPr>
          <a:xfrm>
            <a:off x="3267950" y="1003125"/>
            <a:ext cx="1701000" cy="554100"/>
          </a:xfrm>
          <a:prstGeom prst="rect">
            <a:avLst/>
          </a:prstGeom>
          <a:noFill/>
          <a:ln>
            <a:noFill/>
          </a:ln>
        </p:spPr>
        <p:txBody>
          <a:bodyPr spcFirstLastPara="1" wrap="square" lIns="91425" tIns="91425" rIns="91425" bIns="91425" anchor="t" anchorCtr="0">
            <a:noAutofit/>
          </a:bodyPr>
          <a:lstStyle/>
          <a:p>
            <a:pPr marL="457200" lvl="0" indent="-279400" algn="l" rtl="0">
              <a:spcBef>
                <a:spcPts val="0"/>
              </a:spcBef>
              <a:spcAft>
                <a:spcPts val="0"/>
              </a:spcAft>
              <a:buSzPts val="800"/>
              <a:buFont typeface="Inter"/>
              <a:buChar char="●"/>
            </a:pPr>
            <a:r>
              <a:rPr lang="en-GB" sz="1100">
                <a:latin typeface="Inter"/>
                <a:ea typeface="Inter"/>
                <a:cs typeface="Inter"/>
                <a:sym typeface="Inter"/>
              </a:rPr>
              <a:t>Python</a:t>
            </a:r>
            <a:endParaRPr sz="1100">
              <a:latin typeface="Inter"/>
              <a:ea typeface="Inter"/>
              <a:cs typeface="Inter"/>
              <a:sym typeface="Inter"/>
            </a:endParaRPr>
          </a:p>
          <a:p>
            <a:pPr marL="457200" lvl="0" indent="-279400" algn="l" rtl="0">
              <a:spcBef>
                <a:spcPts val="0"/>
              </a:spcBef>
              <a:spcAft>
                <a:spcPts val="0"/>
              </a:spcAft>
              <a:buSzPts val="800"/>
              <a:buFont typeface="Inter"/>
              <a:buChar char="●"/>
            </a:pPr>
            <a:r>
              <a:rPr lang="en-GB" sz="1100">
                <a:latin typeface="Inter"/>
                <a:ea typeface="Inter"/>
                <a:cs typeface="Inter"/>
                <a:sym typeface="Inter"/>
              </a:rPr>
              <a:t>Random Forest</a:t>
            </a:r>
            <a:endParaRPr sz="1100">
              <a:latin typeface="Inter"/>
              <a:ea typeface="Inter"/>
              <a:cs typeface="Inter"/>
              <a:sym typeface="Inter"/>
            </a:endParaRPr>
          </a:p>
        </p:txBody>
      </p:sp>
      <p:sp>
        <p:nvSpPr>
          <p:cNvPr id="266" name="Google Shape;266;p28"/>
          <p:cNvSpPr txBox="1"/>
          <p:nvPr/>
        </p:nvSpPr>
        <p:spPr>
          <a:xfrm>
            <a:off x="6914200" y="1010725"/>
            <a:ext cx="1581300" cy="523200"/>
          </a:xfrm>
          <a:prstGeom prst="rect">
            <a:avLst/>
          </a:prstGeom>
          <a:noFill/>
          <a:ln>
            <a:noFill/>
          </a:ln>
        </p:spPr>
        <p:txBody>
          <a:bodyPr spcFirstLastPara="1" wrap="square" lIns="91425" tIns="91425" rIns="91425" bIns="91425" anchor="t" anchorCtr="0">
            <a:noAutofit/>
          </a:bodyPr>
          <a:lstStyle/>
          <a:p>
            <a:pPr marL="457200" lvl="0" indent="-279400" algn="l" rtl="0">
              <a:spcBef>
                <a:spcPts val="0"/>
              </a:spcBef>
              <a:spcAft>
                <a:spcPts val="0"/>
              </a:spcAft>
              <a:buSzPts val="800"/>
              <a:buFont typeface="Inter"/>
              <a:buChar char="●"/>
            </a:pPr>
            <a:r>
              <a:rPr lang="en-GB" sz="1100">
                <a:latin typeface="Inter"/>
                <a:ea typeface="Inter"/>
                <a:cs typeface="Inter"/>
                <a:sym typeface="Inter"/>
              </a:rPr>
              <a:t>U.S. regions</a:t>
            </a:r>
            <a:endParaRPr sz="1100">
              <a:latin typeface="Inter"/>
              <a:ea typeface="Inter"/>
              <a:cs typeface="Inter"/>
              <a:sym typeface="Inter"/>
            </a:endParaRPr>
          </a:p>
          <a:p>
            <a:pPr marL="457200" lvl="0" indent="-279400" algn="l" rtl="0">
              <a:spcBef>
                <a:spcPts val="0"/>
              </a:spcBef>
              <a:spcAft>
                <a:spcPts val="0"/>
              </a:spcAft>
              <a:buSzPts val="800"/>
              <a:buFont typeface="Inter"/>
              <a:buChar char="●"/>
            </a:pPr>
            <a:r>
              <a:rPr lang="en-GB" sz="1100">
                <a:latin typeface="Inter"/>
                <a:ea typeface="Inter"/>
                <a:cs typeface="Inter"/>
                <a:sym typeface="Inter"/>
              </a:rPr>
              <a:t>Metro vs. non-metro areas</a:t>
            </a:r>
            <a:endParaRPr sz="1100">
              <a:latin typeface="Inter"/>
              <a:ea typeface="Inter"/>
              <a:cs typeface="Inter"/>
              <a:sym typeface="Inter"/>
            </a:endParaRPr>
          </a:p>
        </p:txBody>
      </p:sp>
      <p:sp>
        <p:nvSpPr>
          <p:cNvPr id="267" name="Google Shape;267;p28"/>
          <p:cNvSpPr txBox="1"/>
          <p:nvPr/>
        </p:nvSpPr>
        <p:spPr>
          <a:xfrm>
            <a:off x="4969875" y="2020000"/>
            <a:ext cx="1943400" cy="692700"/>
          </a:xfrm>
          <a:prstGeom prst="rect">
            <a:avLst/>
          </a:prstGeom>
          <a:noFill/>
          <a:ln>
            <a:noFill/>
          </a:ln>
        </p:spPr>
        <p:txBody>
          <a:bodyPr spcFirstLastPara="1" wrap="square" lIns="91425" tIns="91425" rIns="91425" bIns="91425" anchor="t" anchorCtr="0">
            <a:spAutoFit/>
          </a:bodyPr>
          <a:lstStyle/>
          <a:p>
            <a:pPr marL="457200" lvl="0" indent="-279400" algn="l" rtl="0">
              <a:spcBef>
                <a:spcPts val="0"/>
              </a:spcBef>
              <a:spcAft>
                <a:spcPts val="0"/>
              </a:spcAft>
              <a:buSzPts val="800"/>
              <a:buFont typeface="Inter"/>
              <a:buChar char="●"/>
            </a:pPr>
            <a:r>
              <a:rPr lang="en-GB" sz="1100">
                <a:latin typeface="Inter"/>
                <a:ea typeface="Inter"/>
                <a:cs typeface="Inter"/>
                <a:sym typeface="Inter"/>
              </a:rPr>
              <a:t>Predictive Model of Weekly Total Sales</a:t>
            </a:r>
            <a:endParaRPr sz="1100">
              <a:latin typeface="Inter"/>
              <a:ea typeface="Inter"/>
              <a:cs typeface="Inter"/>
              <a:sym typeface="Inter"/>
            </a:endParaRPr>
          </a:p>
          <a:p>
            <a:pPr marL="457200" lvl="0" indent="-279400" algn="l" rtl="0">
              <a:spcBef>
                <a:spcPts val="0"/>
              </a:spcBef>
              <a:spcAft>
                <a:spcPts val="0"/>
              </a:spcAft>
              <a:buSzPts val="800"/>
              <a:buFont typeface="Inter"/>
              <a:buChar char="●"/>
            </a:pPr>
            <a:r>
              <a:rPr lang="en-GB" sz="1100">
                <a:latin typeface="Inter"/>
                <a:ea typeface="Inter"/>
                <a:cs typeface="Inter"/>
                <a:sym typeface="Inter"/>
              </a:rPr>
              <a:t>Accuracy Measure</a:t>
            </a:r>
            <a:endParaRPr sz="1100">
              <a:latin typeface="Inter"/>
              <a:ea typeface="Inter"/>
              <a:cs typeface="Inter"/>
              <a:sym typeface="Inter"/>
            </a:endParaRPr>
          </a:p>
        </p:txBody>
      </p:sp>
      <p:sp>
        <p:nvSpPr>
          <p:cNvPr id="268" name="Google Shape;268;p28"/>
          <p:cNvSpPr txBox="1"/>
          <p:nvPr/>
        </p:nvSpPr>
        <p:spPr>
          <a:xfrm>
            <a:off x="3277363" y="2029461"/>
            <a:ext cx="1852500" cy="523200"/>
          </a:xfrm>
          <a:prstGeom prst="rect">
            <a:avLst/>
          </a:prstGeom>
          <a:noFill/>
          <a:ln>
            <a:noFill/>
          </a:ln>
        </p:spPr>
        <p:txBody>
          <a:bodyPr spcFirstLastPara="1" wrap="square" lIns="91425" tIns="91425" rIns="91425" bIns="91425" anchor="t" anchorCtr="0">
            <a:spAutoFit/>
          </a:bodyPr>
          <a:lstStyle/>
          <a:p>
            <a:pPr marL="457200" lvl="0" indent="-279400" algn="l" rtl="0">
              <a:spcBef>
                <a:spcPts val="0"/>
              </a:spcBef>
              <a:spcAft>
                <a:spcPts val="0"/>
              </a:spcAft>
              <a:buSzPts val="800"/>
              <a:buFont typeface="Inter"/>
              <a:buChar char="●"/>
            </a:pPr>
            <a:r>
              <a:rPr lang="en-GB" sz="1100">
                <a:latin typeface="Inter"/>
                <a:ea typeface="Inter"/>
                <a:cs typeface="Inter"/>
                <a:sym typeface="Inter"/>
              </a:rPr>
              <a:t>JMP Regression Analysis</a:t>
            </a:r>
            <a:endParaRPr sz="1100">
              <a:latin typeface="Inter"/>
              <a:ea typeface="Inter"/>
              <a:cs typeface="Inter"/>
              <a:sym typeface="Inter"/>
            </a:endParaRPr>
          </a:p>
        </p:txBody>
      </p:sp>
      <p:sp>
        <p:nvSpPr>
          <p:cNvPr id="269" name="Google Shape;269;p28"/>
          <p:cNvSpPr txBox="1"/>
          <p:nvPr/>
        </p:nvSpPr>
        <p:spPr>
          <a:xfrm>
            <a:off x="1716475" y="1835425"/>
            <a:ext cx="1852500" cy="1031400"/>
          </a:xfrm>
          <a:prstGeom prst="rect">
            <a:avLst/>
          </a:prstGeom>
          <a:noFill/>
          <a:ln>
            <a:noFill/>
          </a:ln>
        </p:spPr>
        <p:txBody>
          <a:bodyPr spcFirstLastPara="1" wrap="square" lIns="91425" tIns="91425" rIns="91425" bIns="91425" anchor="t" anchorCtr="0">
            <a:spAutoFit/>
          </a:bodyPr>
          <a:lstStyle/>
          <a:p>
            <a:pPr marL="457200" lvl="0" indent="-279400" algn="l" rtl="0">
              <a:spcBef>
                <a:spcPts val="0"/>
              </a:spcBef>
              <a:spcAft>
                <a:spcPts val="0"/>
              </a:spcAft>
              <a:buSzPts val="800"/>
              <a:buFont typeface="Inter"/>
              <a:buChar char="●"/>
            </a:pPr>
            <a:r>
              <a:rPr lang="en-GB" sz="1100">
                <a:latin typeface="Inter"/>
                <a:ea typeface="Inter"/>
                <a:cs typeface="Inter"/>
                <a:sym typeface="Inter"/>
              </a:rPr>
              <a:t>No. of weekly advertising campaigns</a:t>
            </a:r>
            <a:endParaRPr sz="1100">
              <a:latin typeface="Inter"/>
              <a:ea typeface="Inter"/>
              <a:cs typeface="Inter"/>
              <a:sym typeface="Inter"/>
            </a:endParaRPr>
          </a:p>
          <a:p>
            <a:pPr marL="457200" lvl="0" indent="-279400" algn="l" rtl="0">
              <a:spcBef>
                <a:spcPts val="0"/>
              </a:spcBef>
              <a:spcAft>
                <a:spcPts val="0"/>
              </a:spcAft>
              <a:buSzPts val="800"/>
              <a:buFont typeface="Inter"/>
              <a:buChar char="●"/>
            </a:pPr>
            <a:r>
              <a:rPr lang="en-GB" sz="1100">
                <a:latin typeface="Inter"/>
                <a:ea typeface="Inter"/>
                <a:cs typeface="Inter"/>
                <a:sym typeface="Inter"/>
              </a:rPr>
              <a:t>Seasonality Variable: Quarter</a:t>
            </a:r>
            <a:endParaRPr sz="1100">
              <a:latin typeface="Inter"/>
              <a:ea typeface="Inter"/>
              <a:cs typeface="Inter"/>
              <a:sym typeface="Inter"/>
            </a:endParaRPr>
          </a:p>
        </p:txBody>
      </p:sp>
      <p:sp>
        <p:nvSpPr>
          <p:cNvPr id="270" name="Google Shape;270;p28"/>
          <p:cNvSpPr txBox="1"/>
          <p:nvPr/>
        </p:nvSpPr>
        <p:spPr>
          <a:xfrm>
            <a:off x="4945300" y="1037425"/>
            <a:ext cx="1852500" cy="741000"/>
          </a:xfrm>
          <a:prstGeom prst="rect">
            <a:avLst/>
          </a:prstGeom>
          <a:noFill/>
          <a:ln>
            <a:noFill/>
          </a:ln>
        </p:spPr>
        <p:txBody>
          <a:bodyPr spcFirstLastPara="1" wrap="square" lIns="91425" tIns="91425" rIns="91425" bIns="91425" anchor="t" anchorCtr="0">
            <a:noAutofit/>
          </a:bodyPr>
          <a:lstStyle/>
          <a:p>
            <a:pPr marL="457200" lvl="0" indent="-279400" algn="l" rtl="0">
              <a:spcBef>
                <a:spcPts val="0"/>
              </a:spcBef>
              <a:spcAft>
                <a:spcPts val="0"/>
              </a:spcAft>
              <a:buSzPts val="800"/>
              <a:buFont typeface="Inter"/>
              <a:buChar char="●"/>
            </a:pPr>
            <a:r>
              <a:rPr lang="en-GB" sz="1100">
                <a:latin typeface="Inter"/>
                <a:ea typeface="Inter"/>
                <a:cs typeface="Inter"/>
                <a:sym typeface="Inter"/>
              </a:rPr>
              <a:t>Predictive Model of Total Sales</a:t>
            </a:r>
            <a:endParaRPr sz="1100">
              <a:latin typeface="Inter"/>
              <a:ea typeface="Inter"/>
              <a:cs typeface="Inter"/>
              <a:sym typeface="Inter"/>
            </a:endParaRPr>
          </a:p>
          <a:p>
            <a:pPr marL="457200" lvl="0" indent="-279400" algn="l" rtl="0">
              <a:spcBef>
                <a:spcPts val="0"/>
              </a:spcBef>
              <a:spcAft>
                <a:spcPts val="0"/>
              </a:spcAft>
              <a:buSzPts val="800"/>
              <a:buFont typeface="Inter"/>
              <a:buChar char="●"/>
            </a:pPr>
            <a:r>
              <a:rPr lang="en-GB" sz="1100">
                <a:latin typeface="Inter"/>
                <a:ea typeface="Inter"/>
                <a:cs typeface="Inter"/>
                <a:sym typeface="Inter"/>
              </a:rPr>
              <a:t>Accuracy Metric</a:t>
            </a:r>
            <a:endParaRPr sz="1100">
              <a:latin typeface="Inter"/>
              <a:ea typeface="Inter"/>
              <a:cs typeface="Inter"/>
              <a:sym typeface="Inter"/>
            </a:endParaRPr>
          </a:p>
        </p:txBody>
      </p:sp>
      <p:sp>
        <p:nvSpPr>
          <p:cNvPr id="271" name="Google Shape;271;p28"/>
          <p:cNvSpPr txBox="1"/>
          <p:nvPr/>
        </p:nvSpPr>
        <p:spPr>
          <a:xfrm>
            <a:off x="6914200" y="1835438"/>
            <a:ext cx="1581300" cy="1031400"/>
          </a:xfrm>
          <a:prstGeom prst="rect">
            <a:avLst/>
          </a:prstGeom>
          <a:noFill/>
          <a:ln>
            <a:noFill/>
          </a:ln>
        </p:spPr>
        <p:txBody>
          <a:bodyPr spcFirstLastPara="1" wrap="square" lIns="91425" tIns="91425" rIns="91425" bIns="91425" anchor="t" anchorCtr="0">
            <a:spAutoFit/>
          </a:bodyPr>
          <a:lstStyle/>
          <a:p>
            <a:pPr marL="457200" lvl="0" indent="-279400" algn="l" rtl="0">
              <a:spcBef>
                <a:spcPts val="0"/>
              </a:spcBef>
              <a:spcAft>
                <a:spcPts val="0"/>
              </a:spcAft>
              <a:buSzPts val="800"/>
              <a:buFont typeface="Inter"/>
              <a:buChar char="●"/>
            </a:pPr>
            <a:r>
              <a:rPr lang="en-GB" sz="1100">
                <a:latin typeface="Inter"/>
                <a:ea typeface="Inter"/>
                <a:cs typeface="Inter"/>
                <a:sym typeface="Inter"/>
              </a:rPr>
              <a:t>Clustering on total sales</a:t>
            </a:r>
            <a:endParaRPr sz="1100">
              <a:latin typeface="Inter"/>
              <a:ea typeface="Inter"/>
              <a:cs typeface="Inter"/>
              <a:sym typeface="Inter"/>
            </a:endParaRPr>
          </a:p>
          <a:p>
            <a:pPr marL="457200" lvl="0" indent="-279400" algn="l" rtl="0">
              <a:spcBef>
                <a:spcPts val="0"/>
              </a:spcBef>
              <a:spcAft>
                <a:spcPts val="0"/>
              </a:spcAft>
              <a:buSzPts val="800"/>
              <a:buFont typeface="Inter"/>
              <a:buChar char="●"/>
            </a:pPr>
            <a:r>
              <a:rPr lang="en-GB" sz="1100">
                <a:latin typeface="Inter"/>
                <a:ea typeface="Inter"/>
                <a:cs typeface="Inter"/>
                <a:sym typeface="Inter"/>
              </a:rPr>
              <a:t>Metro vs. non-metro areas</a:t>
            </a:r>
            <a:endParaRPr sz="1100">
              <a:latin typeface="Inter"/>
              <a:ea typeface="Inter"/>
              <a:cs typeface="Inter"/>
              <a:sym typeface="Inter"/>
            </a:endParaRPr>
          </a:p>
        </p:txBody>
      </p:sp>
      <p:sp>
        <p:nvSpPr>
          <p:cNvPr id="272" name="Google Shape;272;p28"/>
          <p:cNvSpPr/>
          <p:nvPr/>
        </p:nvSpPr>
        <p:spPr>
          <a:xfrm>
            <a:off x="5372425" y="3033900"/>
            <a:ext cx="1488900" cy="823200"/>
          </a:xfrm>
          <a:prstGeom prst="rect">
            <a:avLst/>
          </a:prstGeom>
          <a:solidFill>
            <a:srgbClr val="E066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solidFill>
                  <a:schemeClr val="lt1"/>
                </a:solidFill>
                <a:latin typeface="Inter"/>
                <a:ea typeface="Inter"/>
                <a:cs typeface="Inter"/>
                <a:sym typeface="Inter"/>
              </a:rPr>
              <a:t>Total sales enables analysis of economic impact but limits insight into transaction size and quantity </a:t>
            </a:r>
            <a:endParaRPr sz="900">
              <a:solidFill>
                <a:schemeClr val="lt1"/>
              </a:solidFill>
              <a:latin typeface="Inter"/>
              <a:ea typeface="Inter"/>
              <a:cs typeface="Inter"/>
              <a:sym typeface="Inter"/>
            </a:endParaRPr>
          </a:p>
        </p:txBody>
      </p:sp>
      <p:sp>
        <p:nvSpPr>
          <p:cNvPr id="273" name="Google Shape;273;p28"/>
          <p:cNvSpPr/>
          <p:nvPr/>
        </p:nvSpPr>
        <p:spPr>
          <a:xfrm>
            <a:off x="3691688" y="3033900"/>
            <a:ext cx="1438200" cy="823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solidFill>
                  <a:schemeClr val="lt1"/>
                </a:solidFill>
                <a:latin typeface="Inter"/>
                <a:ea typeface="Inter"/>
                <a:cs typeface="Inter"/>
                <a:sym typeface="Inter"/>
              </a:rPr>
              <a:t>Predictive tools are useful in generating comparative baselines to assess impact</a:t>
            </a:r>
            <a:endParaRPr sz="900">
              <a:solidFill>
                <a:schemeClr val="lt1"/>
              </a:solidFill>
              <a:latin typeface="Inter"/>
              <a:ea typeface="Inter"/>
              <a:cs typeface="Inter"/>
              <a:sym typeface="Inter"/>
            </a:endParaRPr>
          </a:p>
        </p:txBody>
      </p:sp>
      <p:sp>
        <p:nvSpPr>
          <p:cNvPr id="274" name="Google Shape;274;p28"/>
          <p:cNvSpPr/>
          <p:nvPr/>
        </p:nvSpPr>
        <p:spPr>
          <a:xfrm>
            <a:off x="7067875" y="3033900"/>
            <a:ext cx="1488900" cy="8232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900">
                <a:solidFill>
                  <a:schemeClr val="lt1"/>
                </a:solidFill>
                <a:latin typeface="Inter"/>
                <a:ea typeface="Inter"/>
                <a:cs typeface="Inter"/>
                <a:sym typeface="Inter"/>
              </a:rPr>
              <a:t>Segmentation allows for more nuanced perspectives and tailored solutions</a:t>
            </a:r>
            <a:endParaRPr sz="900">
              <a:solidFill>
                <a:schemeClr val="lt1"/>
              </a:solidFill>
              <a:latin typeface="Inter"/>
              <a:ea typeface="Inter"/>
              <a:cs typeface="Inter"/>
              <a:sym typeface="Inter"/>
            </a:endParaRPr>
          </a:p>
        </p:txBody>
      </p:sp>
      <p:cxnSp>
        <p:nvCxnSpPr>
          <p:cNvPr id="275" name="Google Shape;275;p28"/>
          <p:cNvCxnSpPr/>
          <p:nvPr/>
        </p:nvCxnSpPr>
        <p:spPr>
          <a:xfrm>
            <a:off x="357250" y="2882575"/>
            <a:ext cx="8334600" cy="8100"/>
          </a:xfrm>
          <a:prstGeom prst="straightConnector1">
            <a:avLst/>
          </a:prstGeom>
          <a:noFill/>
          <a:ln w="9525" cap="flat" cmpd="sng">
            <a:solidFill>
              <a:schemeClr val="dk2"/>
            </a:solidFill>
            <a:prstDash val="solid"/>
            <a:round/>
            <a:headEnd type="none" w="med" len="med"/>
            <a:tailEnd type="none" w="med" len="med"/>
          </a:ln>
        </p:spPr>
      </p:cxnSp>
      <p:sp>
        <p:nvSpPr>
          <p:cNvPr id="276" name="Google Shape;276;p28"/>
          <p:cNvSpPr txBox="1"/>
          <p:nvPr/>
        </p:nvSpPr>
        <p:spPr>
          <a:xfrm>
            <a:off x="315925" y="3182463"/>
            <a:ext cx="1277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200" b="1">
                <a:latin typeface="Inter"/>
                <a:ea typeface="Inter"/>
                <a:cs typeface="Inter"/>
                <a:sym typeface="Inter"/>
              </a:rPr>
              <a:t>Takeaways</a:t>
            </a:r>
            <a:endParaRPr sz="1200" b="1">
              <a:latin typeface="Inter"/>
              <a:ea typeface="Inter"/>
              <a:cs typeface="Inter"/>
              <a:sym typeface="Inter"/>
            </a:endParaRPr>
          </a:p>
        </p:txBody>
      </p:sp>
      <p:sp>
        <p:nvSpPr>
          <p:cNvPr id="277" name="Google Shape;277;p28"/>
          <p:cNvSpPr/>
          <p:nvPr/>
        </p:nvSpPr>
        <p:spPr>
          <a:xfrm rot="-5400000" flipH="1">
            <a:off x="4377400" y="59225"/>
            <a:ext cx="203400" cy="8085600"/>
          </a:xfrm>
          <a:prstGeom prst="rightBrace">
            <a:avLst>
              <a:gd name="adj1" fmla="val 751155"/>
              <a:gd name="adj2" fmla="val 50000"/>
            </a:avLst>
          </a:prstGeom>
          <a:noFill/>
          <a:ln w="19050" cap="flat" cmpd="sng">
            <a:solidFill>
              <a:srgbClr val="FFD5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8"/>
          <p:cNvSpPr txBox="1"/>
          <p:nvPr/>
        </p:nvSpPr>
        <p:spPr>
          <a:xfrm>
            <a:off x="357250" y="4214100"/>
            <a:ext cx="81996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b="1">
                <a:latin typeface="Inter"/>
                <a:ea typeface="Inter"/>
                <a:cs typeface="Inter"/>
                <a:sym typeface="Inter"/>
              </a:rPr>
              <a:t>Overall Recommendation: </a:t>
            </a:r>
            <a:r>
              <a:rPr lang="en-GB" sz="1200">
                <a:latin typeface="Inter"/>
                <a:ea typeface="Inter"/>
                <a:cs typeface="Inter"/>
                <a:sym typeface="Inter"/>
              </a:rPr>
              <a:t>The utilization of data analytics tools can better help analyze the impact of demand shocks to McDonalds’ core business model.</a:t>
            </a:r>
            <a:endParaRPr sz="1200">
              <a:latin typeface="Inter"/>
              <a:ea typeface="Inter"/>
              <a:cs typeface="Inter"/>
              <a:sym typeface="Inte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9"/>
          <p:cNvSpPr/>
          <p:nvPr/>
        </p:nvSpPr>
        <p:spPr>
          <a:xfrm>
            <a:off x="0" y="25"/>
            <a:ext cx="9144000" cy="5143500"/>
          </a:xfrm>
          <a:prstGeom prst="rect">
            <a:avLst/>
          </a:prstGeom>
          <a:solidFill>
            <a:srgbClr val="E5010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GB" sz="4000" b="1">
                <a:solidFill>
                  <a:schemeClr val="lt1"/>
                </a:solidFill>
                <a:latin typeface="Inter"/>
                <a:ea typeface="Inter"/>
                <a:cs typeface="Inter"/>
                <a:sym typeface="Inter"/>
              </a:rPr>
              <a:t>Measuring the Impact of COVID-19 on Sales at McDonald’s</a:t>
            </a:r>
            <a:endParaRPr sz="4000" b="1" i="0" u="none" strike="noStrike" cap="none">
              <a:solidFill>
                <a:schemeClr val="lt1"/>
              </a:solidFill>
              <a:latin typeface="Inter"/>
              <a:ea typeface="Inter"/>
              <a:cs typeface="Inter"/>
              <a:sym typeface="Inter"/>
            </a:endParaRPr>
          </a:p>
        </p:txBody>
      </p:sp>
      <p:pic>
        <p:nvPicPr>
          <p:cNvPr id="284" name="Google Shape;284;p29"/>
          <p:cNvPicPr preferRelativeResize="0"/>
          <p:nvPr/>
        </p:nvPicPr>
        <p:blipFill rotWithShape="1">
          <a:blip r:embed="rId3">
            <a:alphaModFix/>
          </a:blip>
          <a:srcRect/>
          <a:stretch/>
        </p:blipFill>
        <p:spPr>
          <a:xfrm>
            <a:off x="61550" y="4809125"/>
            <a:ext cx="316225" cy="27645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0"/>
          <p:cNvSpPr/>
          <p:nvPr/>
        </p:nvSpPr>
        <p:spPr>
          <a:xfrm>
            <a:off x="8263175" y="1316187"/>
            <a:ext cx="576900" cy="1684800"/>
          </a:xfrm>
          <a:prstGeom prst="rect">
            <a:avLst/>
          </a:prstGeom>
          <a:solidFill>
            <a:srgbClr val="E5010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90" name="Google Shape;290;p30"/>
          <p:cNvSpPr/>
          <p:nvPr/>
        </p:nvSpPr>
        <p:spPr>
          <a:xfrm>
            <a:off x="2022250" y="1282300"/>
            <a:ext cx="775500" cy="2066700"/>
          </a:xfrm>
          <a:prstGeom prst="rect">
            <a:avLst/>
          </a:prstGeom>
          <a:solidFill>
            <a:srgbClr val="E5010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291" name="Google Shape;291;p30"/>
          <p:cNvSpPr/>
          <p:nvPr/>
        </p:nvSpPr>
        <p:spPr>
          <a:xfrm>
            <a:off x="5359557" y="1314366"/>
            <a:ext cx="502800" cy="1893600"/>
          </a:xfrm>
          <a:prstGeom prst="rect">
            <a:avLst/>
          </a:prstGeom>
          <a:solidFill>
            <a:srgbClr val="E5010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grpSp>
        <p:nvGrpSpPr>
          <p:cNvPr id="292" name="Google Shape;292;p30"/>
          <p:cNvGrpSpPr/>
          <p:nvPr/>
        </p:nvGrpSpPr>
        <p:grpSpPr>
          <a:xfrm>
            <a:off x="3592575" y="1125416"/>
            <a:ext cx="2071622" cy="2265744"/>
            <a:chOff x="485775" y="1372158"/>
            <a:chExt cx="2996705" cy="3410210"/>
          </a:xfrm>
        </p:grpSpPr>
        <p:grpSp>
          <p:nvGrpSpPr>
            <p:cNvPr id="293" name="Google Shape;293;p30"/>
            <p:cNvGrpSpPr/>
            <p:nvPr/>
          </p:nvGrpSpPr>
          <p:grpSpPr>
            <a:xfrm>
              <a:off x="485775" y="1372158"/>
              <a:ext cx="2996705" cy="3410210"/>
              <a:chOff x="647700" y="1829544"/>
              <a:chExt cx="3995607" cy="4546947"/>
            </a:xfrm>
          </p:grpSpPr>
          <p:sp>
            <p:nvSpPr>
              <p:cNvPr id="294" name="Google Shape;294;p30"/>
              <p:cNvSpPr/>
              <p:nvPr/>
            </p:nvSpPr>
            <p:spPr>
              <a:xfrm>
                <a:off x="647700" y="1829544"/>
                <a:ext cx="131667" cy="151601"/>
              </a:xfrm>
              <a:prstGeom prst="triangle">
                <a:avLst>
                  <a:gd name="adj" fmla="val 100000"/>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95" name="Google Shape;295;p30"/>
              <p:cNvSpPr/>
              <p:nvPr/>
            </p:nvSpPr>
            <p:spPr>
              <a:xfrm>
                <a:off x="775651" y="1829545"/>
                <a:ext cx="3867656" cy="4390583"/>
              </a:xfrm>
              <a:prstGeom prst="rect">
                <a:avLst/>
              </a:prstGeom>
              <a:solidFill>
                <a:schemeClr val="lt1"/>
              </a:solidFill>
              <a:ln w="25400" cap="flat" cmpd="sng">
                <a:solidFill>
                  <a:srgbClr val="17161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96" name="Google Shape;296;p30"/>
              <p:cNvSpPr/>
              <p:nvPr/>
            </p:nvSpPr>
            <p:spPr>
              <a:xfrm>
                <a:off x="647702" y="1981146"/>
                <a:ext cx="3867656" cy="4390583"/>
              </a:xfrm>
              <a:prstGeom prst="rect">
                <a:avLst/>
              </a:prstGeom>
              <a:solidFill>
                <a:schemeClr val="lt1"/>
              </a:solidFill>
              <a:ln w="25400" cap="flat" cmpd="sng">
                <a:solidFill>
                  <a:srgbClr val="17161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cxnSp>
            <p:nvCxnSpPr>
              <p:cNvPr id="297" name="Google Shape;297;p30"/>
              <p:cNvCxnSpPr/>
              <p:nvPr/>
            </p:nvCxnSpPr>
            <p:spPr>
              <a:xfrm flipH="1">
                <a:off x="647701" y="1829545"/>
                <a:ext cx="127949" cy="151601"/>
              </a:xfrm>
              <a:prstGeom prst="straightConnector1">
                <a:avLst/>
              </a:prstGeom>
              <a:noFill/>
              <a:ln w="25400" cap="flat" cmpd="sng">
                <a:solidFill>
                  <a:srgbClr val="171616"/>
                </a:solidFill>
                <a:prstDash val="solid"/>
                <a:miter lim="800000"/>
                <a:headEnd type="none" w="sm" len="sm"/>
                <a:tailEnd type="none" w="sm" len="sm"/>
              </a:ln>
            </p:spPr>
          </p:cxnSp>
          <p:cxnSp>
            <p:nvCxnSpPr>
              <p:cNvPr id="298" name="Google Shape;298;p30"/>
              <p:cNvCxnSpPr/>
              <p:nvPr/>
            </p:nvCxnSpPr>
            <p:spPr>
              <a:xfrm flipH="1">
                <a:off x="4515358" y="1829545"/>
                <a:ext cx="127949" cy="151601"/>
              </a:xfrm>
              <a:prstGeom prst="straightConnector1">
                <a:avLst/>
              </a:prstGeom>
              <a:noFill/>
              <a:ln w="25400" cap="flat" cmpd="sng">
                <a:solidFill>
                  <a:srgbClr val="171616"/>
                </a:solidFill>
                <a:prstDash val="solid"/>
                <a:miter lim="800000"/>
                <a:headEnd type="none" w="sm" len="sm"/>
                <a:tailEnd type="none" w="sm" len="sm"/>
              </a:ln>
            </p:spPr>
          </p:cxnSp>
          <p:cxnSp>
            <p:nvCxnSpPr>
              <p:cNvPr id="299" name="Google Shape;299;p30"/>
              <p:cNvCxnSpPr/>
              <p:nvPr/>
            </p:nvCxnSpPr>
            <p:spPr>
              <a:xfrm flipH="1">
                <a:off x="4515357" y="6224890"/>
                <a:ext cx="127949" cy="151601"/>
              </a:xfrm>
              <a:prstGeom prst="straightConnector1">
                <a:avLst/>
              </a:prstGeom>
              <a:noFill/>
              <a:ln w="25400" cap="flat" cmpd="sng">
                <a:solidFill>
                  <a:srgbClr val="171616"/>
                </a:solidFill>
                <a:prstDash val="solid"/>
                <a:miter lim="800000"/>
                <a:headEnd type="none" w="sm" len="sm"/>
                <a:tailEnd type="none" w="sm" len="sm"/>
              </a:ln>
            </p:spPr>
          </p:cxnSp>
        </p:grpSp>
        <p:sp>
          <p:nvSpPr>
            <p:cNvPr id="300" name="Google Shape;300;p30"/>
            <p:cNvSpPr txBox="1"/>
            <p:nvPr/>
          </p:nvSpPr>
          <p:spPr>
            <a:xfrm>
              <a:off x="658741" y="1610221"/>
              <a:ext cx="2650800" cy="451800"/>
            </a:xfrm>
            <a:prstGeom prst="rect">
              <a:avLst/>
            </a:prstGeom>
            <a:solidFill>
              <a:srgbClr val="FEDF30"/>
            </a:solid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GB" sz="1500">
                  <a:solidFill>
                    <a:srgbClr val="171616"/>
                  </a:solidFill>
                  <a:latin typeface="Inter ExtraBold"/>
                  <a:ea typeface="Inter ExtraBold"/>
                  <a:cs typeface="Inter ExtraBold"/>
                  <a:sym typeface="Inter ExtraBold"/>
                </a:rPr>
                <a:t>Model Machinery</a:t>
              </a:r>
              <a:endParaRPr sz="800">
                <a:solidFill>
                  <a:srgbClr val="171616"/>
                </a:solidFill>
                <a:latin typeface="Inter ExtraBold"/>
                <a:ea typeface="Inter ExtraBold"/>
                <a:cs typeface="Inter ExtraBold"/>
                <a:sym typeface="Inter ExtraBold"/>
              </a:endParaRPr>
            </a:p>
          </p:txBody>
        </p:sp>
        <p:sp>
          <p:nvSpPr>
            <p:cNvPr id="301" name="Google Shape;301;p30"/>
            <p:cNvSpPr txBox="1"/>
            <p:nvPr/>
          </p:nvSpPr>
          <p:spPr>
            <a:xfrm>
              <a:off x="583623" y="2218271"/>
              <a:ext cx="2705100" cy="2229000"/>
            </a:xfrm>
            <a:prstGeom prst="rect">
              <a:avLst/>
            </a:prstGeom>
            <a:noFill/>
            <a:ln>
              <a:noFill/>
            </a:ln>
          </p:spPr>
          <p:txBody>
            <a:bodyPr spcFirstLastPara="1" wrap="square" lIns="68575" tIns="34275" rIns="68575" bIns="34275" anchor="t" anchorCtr="0">
              <a:noAutofit/>
            </a:bodyPr>
            <a:lstStyle/>
            <a:p>
              <a:pPr marL="0" marR="0" lvl="0" indent="0" algn="ctr" rtl="0">
                <a:lnSpc>
                  <a:spcPct val="120000"/>
                </a:lnSpc>
                <a:spcBef>
                  <a:spcPts val="0"/>
                </a:spcBef>
                <a:spcAft>
                  <a:spcPts val="0"/>
                </a:spcAft>
                <a:buNone/>
              </a:pPr>
              <a:r>
                <a:rPr lang="en-GB" sz="1100">
                  <a:solidFill>
                    <a:schemeClr val="dk1"/>
                  </a:solidFill>
                  <a:latin typeface="Inter"/>
                  <a:ea typeface="Inter"/>
                  <a:cs typeface="Inter"/>
                  <a:sym typeface="Inter"/>
                </a:rPr>
                <a:t>Random forest is a collection of</a:t>
              </a:r>
              <a:r>
                <a:rPr lang="en-GB" sz="1100" b="1">
                  <a:solidFill>
                    <a:schemeClr val="dk1"/>
                  </a:solidFill>
                  <a:latin typeface="Inter"/>
                  <a:ea typeface="Inter"/>
                  <a:cs typeface="Inter"/>
                  <a:sym typeface="Inter"/>
                </a:rPr>
                <a:t> individual, uncorrelated decision trees</a:t>
              </a:r>
              <a:r>
                <a:rPr lang="en-GB" sz="1100">
                  <a:solidFill>
                    <a:schemeClr val="dk1"/>
                  </a:solidFill>
                  <a:latin typeface="Inter"/>
                  <a:ea typeface="Inter"/>
                  <a:cs typeface="Inter"/>
                  <a:sym typeface="Inter"/>
                </a:rPr>
                <a:t>. </a:t>
              </a:r>
              <a:endParaRPr sz="1100">
                <a:solidFill>
                  <a:schemeClr val="dk1"/>
                </a:solidFill>
                <a:latin typeface="Inter"/>
                <a:ea typeface="Inter"/>
                <a:cs typeface="Inter"/>
                <a:sym typeface="Inter"/>
              </a:endParaRPr>
            </a:p>
            <a:p>
              <a:pPr marL="0" marR="0" lvl="0" indent="0" algn="ctr" rtl="0">
                <a:lnSpc>
                  <a:spcPct val="120000"/>
                </a:lnSpc>
                <a:spcBef>
                  <a:spcPts val="0"/>
                </a:spcBef>
                <a:spcAft>
                  <a:spcPts val="0"/>
                </a:spcAft>
                <a:buNone/>
              </a:pPr>
              <a:r>
                <a:rPr lang="en-GB" sz="1100">
                  <a:solidFill>
                    <a:schemeClr val="dk1"/>
                  </a:solidFill>
                  <a:latin typeface="Inter"/>
                  <a:ea typeface="Inter"/>
                  <a:cs typeface="Inter"/>
                  <a:sym typeface="Inter"/>
                </a:rPr>
                <a:t>Random forest is</a:t>
              </a:r>
              <a:r>
                <a:rPr lang="en-GB" sz="1100" b="1">
                  <a:solidFill>
                    <a:schemeClr val="dk1"/>
                  </a:solidFill>
                  <a:latin typeface="Inter"/>
                  <a:ea typeface="Inter"/>
                  <a:cs typeface="Inter"/>
                  <a:sym typeface="Inter"/>
                </a:rPr>
                <a:t> time agnostic </a:t>
              </a:r>
              <a:r>
                <a:rPr lang="en-GB" sz="1100">
                  <a:solidFill>
                    <a:schemeClr val="dk1"/>
                  </a:solidFill>
                  <a:latin typeface="Inter"/>
                  <a:ea typeface="Inter"/>
                  <a:cs typeface="Inter"/>
                  <a:sym typeface="Inter"/>
                </a:rPr>
                <a:t>but can </a:t>
              </a:r>
              <a:r>
                <a:rPr lang="en-GB" sz="1100" b="1">
                  <a:solidFill>
                    <a:schemeClr val="dk1"/>
                  </a:solidFill>
                  <a:latin typeface="Inter"/>
                  <a:ea typeface="Inter"/>
                  <a:cs typeface="Inter"/>
                  <a:sym typeface="Inter"/>
                </a:rPr>
                <a:t>capture seasonality</a:t>
              </a:r>
              <a:endParaRPr sz="1100" b="1">
                <a:solidFill>
                  <a:schemeClr val="dk1"/>
                </a:solidFill>
                <a:latin typeface="Inter"/>
                <a:ea typeface="Inter"/>
                <a:cs typeface="Inter"/>
                <a:sym typeface="Inter"/>
              </a:endParaRPr>
            </a:p>
          </p:txBody>
        </p:sp>
      </p:grpSp>
      <p:pic>
        <p:nvPicPr>
          <p:cNvPr id="302" name="Google Shape;302;p30"/>
          <p:cNvPicPr preferRelativeResize="0"/>
          <p:nvPr/>
        </p:nvPicPr>
        <p:blipFill rotWithShape="1">
          <a:blip r:embed="rId3">
            <a:alphaModFix/>
          </a:blip>
          <a:srcRect/>
          <a:stretch/>
        </p:blipFill>
        <p:spPr>
          <a:xfrm>
            <a:off x="61550" y="4809125"/>
            <a:ext cx="316225" cy="276452"/>
          </a:xfrm>
          <a:prstGeom prst="rect">
            <a:avLst/>
          </a:prstGeom>
          <a:noFill/>
          <a:ln>
            <a:noFill/>
          </a:ln>
        </p:spPr>
      </p:pic>
      <p:sp>
        <p:nvSpPr>
          <p:cNvPr id="303" name="Google Shape;303;p30"/>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b" anchorCtr="0">
            <a:noAutofit/>
          </a:bodyPr>
          <a:lstStyle/>
          <a:p>
            <a:pPr marL="0" lvl="0" indent="0" algn="r" rtl="0">
              <a:spcBef>
                <a:spcPts val="0"/>
              </a:spcBef>
              <a:spcAft>
                <a:spcPts val="0"/>
              </a:spcAft>
              <a:buNone/>
            </a:pPr>
            <a:fld id="{00000000-1234-1234-1234-123412341234}" type="slidenum">
              <a:rPr lang="en-GB" sz="1100">
                <a:latin typeface="Inter"/>
                <a:ea typeface="Inter"/>
                <a:cs typeface="Inter"/>
                <a:sym typeface="Inter"/>
              </a:rPr>
              <a:t>6</a:t>
            </a:fld>
            <a:endParaRPr sz="1100">
              <a:latin typeface="Inter"/>
              <a:ea typeface="Inter"/>
              <a:cs typeface="Inter"/>
              <a:sym typeface="Inter"/>
            </a:endParaRPr>
          </a:p>
        </p:txBody>
      </p:sp>
      <p:grpSp>
        <p:nvGrpSpPr>
          <p:cNvPr id="304" name="Google Shape;304;p30"/>
          <p:cNvGrpSpPr/>
          <p:nvPr/>
        </p:nvGrpSpPr>
        <p:grpSpPr>
          <a:xfrm>
            <a:off x="833370" y="4809119"/>
            <a:ext cx="7723397" cy="276446"/>
            <a:chOff x="349302" y="4772771"/>
            <a:chExt cx="8602581" cy="328204"/>
          </a:xfrm>
        </p:grpSpPr>
        <p:sp>
          <p:nvSpPr>
            <p:cNvPr id="305" name="Google Shape;305;p30"/>
            <p:cNvSpPr/>
            <p:nvPr/>
          </p:nvSpPr>
          <p:spPr>
            <a:xfrm>
              <a:off x="349302" y="4772771"/>
              <a:ext cx="2325000" cy="328200"/>
            </a:xfrm>
            <a:prstGeom prst="chevron">
              <a:avLst>
                <a:gd name="adj" fmla="val 50000"/>
              </a:avLst>
            </a:prstGeom>
            <a:solidFill>
              <a:srgbClr val="BA2E26"/>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0"/>
            <p:cNvSpPr txBox="1"/>
            <p:nvPr/>
          </p:nvSpPr>
          <p:spPr>
            <a:xfrm>
              <a:off x="513475" y="4772775"/>
              <a:ext cx="1996800" cy="328200"/>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None/>
              </a:pPr>
              <a:r>
                <a:rPr lang="en-GB" sz="1200">
                  <a:solidFill>
                    <a:srgbClr val="FFFFFF"/>
                  </a:solidFill>
                  <a:latin typeface="Inter"/>
                  <a:ea typeface="Inter"/>
                  <a:cs typeface="Inter"/>
                  <a:sym typeface="Inter"/>
                </a:rPr>
                <a:t>Background</a:t>
              </a:r>
              <a:endParaRPr sz="1000">
                <a:solidFill>
                  <a:srgbClr val="FFFFFF"/>
                </a:solidFill>
                <a:latin typeface="Inter"/>
                <a:ea typeface="Inter"/>
                <a:cs typeface="Inter"/>
                <a:sym typeface="Inter"/>
              </a:endParaRPr>
            </a:p>
          </p:txBody>
        </p:sp>
        <p:sp>
          <p:nvSpPr>
            <p:cNvPr id="307" name="Google Shape;307;p30"/>
            <p:cNvSpPr/>
            <p:nvPr/>
          </p:nvSpPr>
          <p:spPr>
            <a:xfrm>
              <a:off x="2441829" y="4772771"/>
              <a:ext cx="2325000" cy="328200"/>
            </a:xfrm>
            <a:prstGeom prst="chevron">
              <a:avLst>
                <a:gd name="adj" fmla="val 50000"/>
              </a:avLst>
            </a:prstGeom>
            <a:solidFill>
              <a:srgbClr val="FECB00"/>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txBox="1"/>
            <p:nvPr/>
          </p:nvSpPr>
          <p:spPr>
            <a:xfrm>
              <a:off x="2605972" y="4772771"/>
              <a:ext cx="1996800" cy="328200"/>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None/>
              </a:pPr>
              <a:r>
                <a:rPr lang="en-GB" sz="1200">
                  <a:solidFill>
                    <a:schemeClr val="dk1"/>
                  </a:solidFill>
                  <a:latin typeface="Inter"/>
                  <a:ea typeface="Inter"/>
                  <a:cs typeface="Inter"/>
                  <a:sym typeface="Inter"/>
                </a:rPr>
                <a:t>COVID Impact</a:t>
              </a:r>
              <a:endParaRPr sz="1000">
                <a:solidFill>
                  <a:schemeClr val="dk1"/>
                </a:solidFill>
                <a:latin typeface="Inter"/>
                <a:ea typeface="Inter"/>
                <a:cs typeface="Inter"/>
                <a:sym typeface="Inter"/>
              </a:endParaRPr>
            </a:p>
          </p:txBody>
        </p:sp>
        <p:sp>
          <p:nvSpPr>
            <p:cNvPr id="309" name="Google Shape;309;p30"/>
            <p:cNvSpPr/>
            <p:nvPr/>
          </p:nvSpPr>
          <p:spPr>
            <a:xfrm>
              <a:off x="4497416" y="4772771"/>
              <a:ext cx="2325000" cy="328200"/>
            </a:xfrm>
            <a:prstGeom prst="chevron">
              <a:avLst>
                <a:gd name="adj" fmla="val 50000"/>
              </a:avLst>
            </a:prstGeom>
            <a:solidFill>
              <a:srgbClr val="BA3833"/>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10" name="Google Shape;310;p30"/>
            <p:cNvSpPr txBox="1"/>
            <p:nvPr/>
          </p:nvSpPr>
          <p:spPr>
            <a:xfrm>
              <a:off x="4661559" y="4772771"/>
              <a:ext cx="1996800" cy="328200"/>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None/>
              </a:pPr>
              <a:r>
                <a:rPr lang="en-GB" sz="1200">
                  <a:solidFill>
                    <a:srgbClr val="FFFFFF"/>
                  </a:solidFill>
                  <a:latin typeface="Inter"/>
                  <a:ea typeface="Inter"/>
                  <a:cs typeface="Inter"/>
                  <a:sym typeface="Inter"/>
                </a:rPr>
                <a:t>Ad Assessment</a:t>
              </a:r>
              <a:endParaRPr sz="1200">
                <a:solidFill>
                  <a:srgbClr val="FFFFFF"/>
                </a:solidFill>
                <a:latin typeface="Inter"/>
                <a:ea typeface="Inter"/>
                <a:cs typeface="Inter"/>
                <a:sym typeface="Inter"/>
              </a:endParaRPr>
            </a:p>
          </p:txBody>
        </p:sp>
        <p:sp>
          <p:nvSpPr>
            <p:cNvPr id="311" name="Google Shape;311;p30"/>
            <p:cNvSpPr/>
            <p:nvPr/>
          </p:nvSpPr>
          <p:spPr>
            <a:xfrm>
              <a:off x="6626883" y="4772771"/>
              <a:ext cx="2325000" cy="328200"/>
            </a:xfrm>
            <a:prstGeom prst="chevron">
              <a:avLst>
                <a:gd name="adj" fmla="val 50000"/>
              </a:avLst>
            </a:prstGeom>
            <a:solidFill>
              <a:srgbClr val="BA2E26"/>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12" name="Google Shape;312;p30"/>
            <p:cNvSpPr txBox="1"/>
            <p:nvPr/>
          </p:nvSpPr>
          <p:spPr>
            <a:xfrm>
              <a:off x="6791026" y="4772771"/>
              <a:ext cx="1996800" cy="328200"/>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None/>
              </a:pPr>
              <a:r>
                <a:rPr lang="en-GB" sz="1200">
                  <a:solidFill>
                    <a:schemeClr val="lt1"/>
                  </a:solidFill>
                  <a:latin typeface="Inter"/>
                  <a:ea typeface="Inter"/>
                  <a:cs typeface="Inter"/>
                  <a:sym typeface="Inter"/>
                </a:rPr>
                <a:t>Recommendations</a:t>
              </a:r>
              <a:endParaRPr sz="1000">
                <a:solidFill>
                  <a:schemeClr val="lt1"/>
                </a:solidFill>
                <a:latin typeface="Inter"/>
                <a:ea typeface="Inter"/>
                <a:cs typeface="Inter"/>
                <a:sym typeface="Inter"/>
              </a:endParaRPr>
            </a:p>
          </p:txBody>
        </p:sp>
      </p:grpSp>
      <p:grpSp>
        <p:nvGrpSpPr>
          <p:cNvPr id="313" name="Google Shape;313;p30"/>
          <p:cNvGrpSpPr/>
          <p:nvPr/>
        </p:nvGrpSpPr>
        <p:grpSpPr>
          <a:xfrm>
            <a:off x="251500" y="98350"/>
            <a:ext cx="8455200" cy="626600"/>
            <a:chOff x="251500" y="98350"/>
            <a:chExt cx="8455200" cy="626600"/>
          </a:xfrm>
        </p:grpSpPr>
        <p:sp>
          <p:nvSpPr>
            <p:cNvPr id="314" name="Google Shape;314;p30"/>
            <p:cNvSpPr txBox="1"/>
            <p:nvPr/>
          </p:nvSpPr>
          <p:spPr>
            <a:xfrm>
              <a:off x="251500" y="98350"/>
              <a:ext cx="838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latin typeface="Inter"/>
                  <a:ea typeface="Inter"/>
                  <a:cs typeface="Inter"/>
                  <a:sym typeface="Inter"/>
                </a:rPr>
                <a:t>Understanding Our Approach and Model: Machine Learning Random Forest Model</a:t>
              </a:r>
              <a:endParaRPr b="1">
                <a:latin typeface="Inter"/>
                <a:ea typeface="Inter"/>
                <a:cs typeface="Inter"/>
                <a:sym typeface="Inter"/>
              </a:endParaRPr>
            </a:p>
          </p:txBody>
        </p:sp>
        <p:sp>
          <p:nvSpPr>
            <p:cNvPr id="315" name="Google Shape;315;p30"/>
            <p:cNvSpPr txBox="1"/>
            <p:nvPr/>
          </p:nvSpPr>
          <p:spPr>
            <a:xfrm>
              <a:off x="251500" y="355650"/>
              <a:ext cx="845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Inter"/>
                  <a:ea typeface="Inter"/>
                  <a:cs typeface="Inter"/>
                  <a:sym typeface="Inter"/>
                </a:rPr>
                <a:t>We used a ML model to predict future sales in order to provide a baseline for understand the impact of COVID-19</a:t>
              </a:r>
              <a:endParaRPr sz="1200">
                <a:latin typeface="Inter"/>
                <a:ea typeface="Inter"/>
                <a:cs typeface="Inter"/>
                <a:sym typeface="Inter"/>
              </a:endParaRPr>
            </a:p>
          </p:txBody>
        </p:sp>
        <p:cxnSp>
          <p:nvCxnSpPr>
            <p:cNvPr id="316" name="Google Shape;316;p30"/>
            <p:cNvCxnSpPr/>
            <p:nvPr/>
          </p:nvCxnSpPr>
          <p:spPr>
            <a:xfrm>
              <a:off x="337000" y="700275"/>
              <a:ext cx="8369700" cy="0"/>
            </a:xfrm>
            <a:prstGeom prst="straightConnector1">
              <a:avLst/>
            </a:prstGeom>
            <a:noFill/>
            <a:ln w="9525" cap="flat" cmpd="sng">
              <a:solidFill>
                <a:schemeClr val="dk2"/>
              </a:solidFill>
              <a:prstDash val="solid"/>
              <a:round/>
              <a:headEnd type="none" w="med" len="med"/>
              <a:tailEnd type="none" w="med" len="med"/>
            </a:ln>
          </p:spPr>
        </p:cxnSp>
      </p:grpSp>
      <p:grpSp>
        <p:nvGrpSpPr>
          <p:cNvPr id="317" name="Google Shape;317;p30"/>
          <p:cNvGrpSpPr/>
          <p:nvPr/>
        </p:nvGrpSpPr>
        <p:grpSpPr>
          <a:xfrm>
            <a:off x="536900" y="1133477"/>
            <a:ext cx="2071622" cy="2271832"/>
            <a:chOff x="485775" y="1372158"/>
            <a:chExt cx="2996705" cy="3410135"/>
          </a:xfrm>
        </p:grpSpPr>
        <p:grpSp>
          <p:nvGrpSpPr>
            <p:cNvPr id="318" name="Google Shape;318;p30"/>
            <p:cNvGrpSpPr/>
            <p:nvPr/>
          </p:nvGrpSpPr>
          <p:grpSpPr>
            <a:xfrm>
              <a:off x="485775" y="1372158"/>
              <a:ext cx="2996705" cy="3410135"/>
              <a:chOff x="647700" y="1829544"/>
              <a:chExt cx="3995607" cy="4546846"/>
            </a:xfrm>
          </p:grpSpPr>
          <p:sp>
            <p:nvSpPr>
              <p:cNvPr id="319" name="Google Shape;319;p30"/>
              <p:cNvSpPr/>
              <p:nvPr/>
            </p:nvSpPr>
            <p:spPr>
              <a:xfrm>
                <a:off x="647700" y="1829544"/>
                <a:ext cx="131700" cy="151500"/>
              </a:xfrm>
              <a:prstGeom prst="triangle">
                <a:avLst>
                  <a:gd name="adj" fmla="val 100000"/>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20" name="Google Shape;320;p30"/>
              <p:cNvSpPr/>
              <p:nvPr/>
            </p:nvSpPr>
            <p:spPr>
              <a:xfrm>
                <a:off x="775651" y="1829545"/>
                <a:ext cx="3867600" cy="4390500"/>
              </a:xfrm>
              <a:prstGeom prst="rect">
                <a:avLst/>
              </a:prstGeom>
              <a:solidFill>
                <a:schemeClr val="lt1"/>
              </a:solidFill>
              <a:ln w="25400" cap="flat" cmpd="sng">
                <a:solidFill>
                  <a:srgbClr val="17161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21" name="Google Shape;321;p30"/>
              <p:cNvSpPr/>
              <p:nvPr/>
            </p:nvSpPr>
            <p:spPr>
              <a:xfrm>
                <a:off x="647702" y="1981146"/>
                <a:ext cx="3867600" cy="4390500"/>
              </a:xfrm>
              <a:prstGeom prst="rect">
                <a:avLst/>
              </a:prstGeom>
              <a:solidFill>
                <a:schemeClr val="lt1"/>
              </a:solidFill>
              <a:ln w="25400" cap="flat" cmpd="sng">
                <a:solidFill>
                  <a:srgbClr val="17161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cxnSp>
            <p:nvCxnSpPr>
              <p:cNvPr id="322" name="Google Shape;322;p30"/>
              <p:cNvCxnSpPr/>
              <p:nvPr/>
            </p:nvCxnSpPr>
            <p:spPr>
              <a:xfrm flipH="1">
                <a:off x="647850" y="1829545"/>
                <a:ext cx="127800" cy="151500"/>
              </a:xfrm>
              <a:prstGeom prst="straightConnector1">
                <a:avLst/>
              </a:prstGeom>
              <a:noFill/>
              <a:ln w="25400" cap="flat" cmpd="sng">
                <a:solidFill>
                  <a:srgbClr val="171616"/>
                </a:solidFill>
                <a:prstDash val="solid"/>
                <a:miter lim="800000"/>
                <a:headEnd type="none" w="sm" len="sm"/>
                <a:tailEnd type="none" w="sm" len="sm"/>
              </a:ln>
            </p:spPr>
          </p:cxnSp>
          <p:cxnSp>
            <p:nvCxnSpPr>
              <p:cNvPr id="323" name="Google Shape;323;p30"/>
              <p:cNvCxnSpPr/>
              <p:nvPr/>
            </p:nvCxnSpPr>
            <p:spPr>
              <a:xfrm flipH="1">
                <a:off x="4515507" y="1829545"/>
                <a:ext cx="127800" cy="151500"/>
              </a:xfrm>
              <a:prstGeom prst="straightConnector1">
                <a:avLst/>
              </a:prstGeom>
              <a:noFill/>
              <a:ln w="25400" cap="flat" cmpd="sng">
                <a:solidFill>
                  <a:srgbClr val="171616"/>
                </a:solidFill>
                <a:prstDash val="solid"/>
                <a:miter lim="800000"/>
                <a:headEnd type="none" w="sm" len="sm"/>
                <a:tailEnd type="none" w="sm" len="sm"/>
              </a:ln>
            </p:spPr>
          </p:cxnSp>
          <p:cxnSp>
            <p:nvCxnSpPr>
              <p:cNvPr id="324" name="Google Shape;324;p30"/>
              <p:cNvCxnSpPr/>
              <p:nvPr/>
            </p:nvCxnSpPr>
            <p:spPr>
              <a:xfrm flipH="1">
                <a:off x="4515506" y="6224890"/>
                <a:ext cx="127800" cy="151500"/>
              </a:xfrm>
              <a:prstGeom prst="straightConnector1">
                <a:avLst/>
              </a:prstGeom>
              <a:noFill/>
              <a:ln w="25400" cap="flat" cmpd="sng">
                <a:solidFill>
                  <a:srgbClr val="171616"/>
                </a:solidFill>
                <a:prstDash val="solid"/>
                <a:miter lim="800000"/>
                <a:headEnd type="none" w="sm" len="sm"/>
                <a:tailEnd type="none" w="sm" len="sm"/>
              </a:ln>
            </p:spPr>
          </p:cxnSp>
        </p:grpSp>
        <p:sp>
          <p:nvSpPr>
            <p:cNvPr id="325" name="Google Shape;325;p30"/>
            <p:cNvSpPr txBox="1"/>
            <p:nvPr/>
          </p:nvSpPr>
          <p:spPr>
            <a:xfrm>
              <a:off x="699430" y="1599600"/>
              <a:ext cx="2408400" cy="450600"/>
            </a:xfrm>
            <a:prstGeom prst="rect">
              <a:avLst/>
            </a:prstGeom>
            <a:solidFill>
              <a:srgbClr val="FEDF30"/>
            </a:solid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GB" sz="1500">
                  <a:solidFill>
                    <a:srgbClr val="171616"/>
                  </a:solidFill>
                  <a:latin typeface="Inter ExtraBold"/>
                  <a:ea typeface="Inter ExtraBold"/>
                  <a:cs typeface="Inter ExtraBold"/>
                  <a:sym typeface="Inter ExtraBold"/>
                </a:rPr>
                <a:t>Model Inputs</a:t>
              </a:r>
              <a:endParaRPr sz="800">
                <a:solidFill>
                  <a:srgbClr val="171616"/>
                </a:solidFill>
                <a:latin typeface="Inter ExtraBold"/>
                <a:ea typeface="Inter ExtraBold"/>
                <a:cs typeface="Inter ExtraBold"/>
                <a:sym typeface="Inter ExtraBold"/>
              </a:endParaRPr>
            </a:p>
          </p:txBody>
        </p:sp>
        <p:sp>
          <p:nvSpPr>
            <p:cNvPr id="326" name="Google Shape;326;p30"/>
            <p:cNvSpPr txBox="1"/>
            <p:nvPr/>
          </p:nvSpPr>
          <p:spPr>
            <a:xfrm>
              <a:off x="583574" y="2249375"/>
              <a:ext cx="2705100" cy="2118000"/>
            </a:xfrm>
            <a:prstGeom prst="rect">
              <a:avLst/>
            </a:prstGeom>
            <a:noFill/>
            <a:ln>
              <a:noFill/>
            </a:ln>
          </p:spPr>
          <p:txBody>
            <a:bodyPr spcFirstLastPara="1" wrap="square" lIns="68575" tIns="34275" rIns="68575" bIns="34275" anchor="t" anchorCtr="0">
              <a:noAutofit/>
            </a:bodyPr>
            <a:lstStyle/>
            <a:p>
              <a:pPr marL="0" marR="0" lvl="0" indent="0" algn="ctr" rtl="0">
                <a:lnSpc>
                  <a:spcPct val="120000"/>
                </a:lnSpc>
                <a:spcBef>
                  <a:spcPts val="0"/>
                </a:spcBef>
                <a:spcAft>
                  <a:spcPts val="0"/>
                </a:spcAft>
                <a:buNone/>
              </a:pPr>
              <a:r>
                <a:rPr lang="en-GB" sz="1100" b="1">
                  <a:solidFill>
                    <a:schemeClr val="dk1"/>
                  </a:solidFill>
                  <a:latin typeface="Inter"/>
                  <a:ea typeface="Inter"/>
                  <a:cs typeface="Inter"/>
                  <a:sym typeface="Inter"/>
                </a:rPr>
                <a:t>Encoded categorical variables </a:t>
              </a:r>
              <a:r>
                <a:rPr lang="en-GB" sz="1100">
                  <a:solidFill>
                    <a:schemeClr val="dk1"/>
                  </a:solidFill>
                  <a:latin typeface="Inter"/>
                  <a:ea typeface="Inter"/>
                  <a:cs typeface="Inter"/>
                  <a:sym typeface="Inter"/>
                </a:rPr>
                <a:t>(region, store count)</a:t>
              </a:r>
              <a:endParaRPr sz="1100">
                <a:solidFill>
                  <a:schemeClr val="dk1"/>
                </a:solidFill>
                <a:latin typeface="Inter"/>
                <a:ea typeface="Inter"/>
                <a:cs typeface="Inter"/>
                <a:sym typeface="Inter"/>
              </a:endParaRPr>
            </a:p>
            <a:p>
              <a:pPr marL="0" marR="0" lvl="0" indent="0" algn="ctr" rtl="0">
                <a:lnSpc>
                  <a:spcPct val="120000"/>
                </a:lnSpc>
                <a:spcBef>
                  <a:spcPts val="0"/>
                </a:spcBef>
                <a:spcAft>
                  <a:spcPts val="0"/>
                </a:spcAft>
                <a:buNone/>
              </a:pPr>
              <a:r>
                <a:rPr lang="en-GB" sz="1100" b="1">
                  <a:solidFill>
                    <a:schemeClr val="dk1"/>
                  </a:solidFill>
                  <a:latin typeface="Inter"/>
                  <a:ea typeface="Inter"/>
                  <a:cs typeface="Inter"/>
                  <a:sym typeface="Inter"/>
                </a:rPr>
                <a:t>Month</a:t>
              </a:r>
              <a:r>
                <a:rPr lang="en-GB" sz="1100">
                  <a:solidFill>
                    <a:schemeClr val="dk1"/>
                  </a:solidFill>
                  <a:latin typeface="Inter"/>
                  <a:ea typeface="Inter"/>
                  <a:cs typeface="Inter"/>
                  <a:sym typeface="Inter"/>
                </a:rPr>
                <a:t>, </a:t>
              </a:r>
              <a:r>
                <a:rPr lang="en-GB" sz="1100" b="1">
                  <a:solidFill>
                    <a:schemeClr val="dk1"/>
                  </a:solidFill>
                  <a:latin typeface="Inter"/>
                  <a:ea typeface="Inter"/>
                  <a:cs typeface="Inter"/>
                  <a:sym typeface="Inter"/>
                </a:rPr>
                <a:t>Day</a:t>
              </a:r>
              <a:r>
                <a:rPr lang="en-GB" sz="1100">
                  <a:solidFill>
                    <a:schemeClr val="dk1"/>
                  </a:solidFill>
                  <a:latin typeface="Inter"/>
                  <a:ea typeface="Inter"/>
                  <a:cs typeface="Inter"/>
                  <a:sym typeface="Inter"/>
                </a:rPr>
                <a:t>, and number of sales</a:t>
              </a:r>
              <a:endParaRPr sz="1100">
                <a:solidFill>
                  <a:schemeClr val="dk1"/>
                </a:solidFill>
                <a:latin typeface="Inter"/>
                <a:ea typeface="Inter"/>
                <a:cs typeface="Inter"/>
                <a:sym typeface="Inter"/>
              </a:endParaRPr>
            </a:p>
          </p:txBody>
        </p:sp>
      </p:grpSp>
      <p:grpSp>
        <p:nvGrpSpPr>
          <p:cNvPr id="327" name="Google Shape;327;p30"/>
          <p:cNvGrpSpPr/>
          <p:nvPr/>
        </p:nvGrpSpPr>
        <p:grpSpPr>
          <a:xfrm>
            <a:off x="6759208" y="1125365"/>
            <a:ext cx="1932575" cy="2271832"/>
            <a:chOff x="485775" y="1372158"/>
            <a:chExt cx="2996705" cy="3410135"/>
          </a:xfrm>
        </p:grpSpPr>
        <p:grpSp>
          <p:nvGrpSpPr>
            <p:cNvPr id="328" name="Google Shape;328;p30"/>
            <p:cNvGrpSpPr/>
            <p:nvPr/>
          </p:nvGrpSpPr>
          <p:grpSpPr>
            <a:xfrm>
              <a:off x="485775" y="1372158"/>
              <a:ext cx="2996705" cy="3410135"/>
              <a:chOff x="647700" y="1829544"/>
              <a:chExt cx="3995607" cy="4546846"/>
            </a:xfrm>
          </p:grpSpPr>
          <p:sp>
            <p:nvSpPr>
              <p:cNvPr id="329" name="Google Shape;329;p30"/>
              <p:cNvSpPr/>
              <p:nvPr/>
            </p:nvSpPr>
            <p:spPr>
              <a:xfrm>
                <a:off x="647700" y="1829544"/>
                <a:ext cx="131700" cy="151500"/>
              </a:xfrm>
              <a:prstGeom prst="triangle">
                <a:avLst>
                  <a:gd name="adj" fmla="val 100000"/>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30" name="Google Shape;330;p30"/>
              <p:cNvSpPr/>
              <p:nvPr/>
            </p:nvSpPr>
            <p:spPr>
              <a:xfrm>
                <a:off x="775651" y="1829545"/>
                <a:ext cx="3867600" cy="4390500"/>
              </a:xfrm>
              <a:prstGeom prst="rect">
                <a:avLst/>
              </a:prstGeom>
              <a:solidFill>
                <a:schemeClr val="lt1"/>
              </a:solidFill>
              <a:ln w="25400" cap="flat" cmpd="sng">
                <a:solidFill>
                  <a:srgbClr val="17161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31" name="Google Shape;331;p30"/>
              <p:cNvSpPr/>
              <p:nvPr/>
            </p:nvSpPr>
            <p:spPr>
              <a:xfrm>
                <a:off x="647702" y="1981146"/>
                <a:ext cx="3867600" cy="4390500"/>
              </a:xfrm>
              <a:prstGeom prst="rect">
                <a:avLst/>
              </a:prstGeom>
              <a:solidFill>
                <a:schemeClr val="lt1"/>
              </a:solidFill>
              <a:ln w="25400" cap="flat" cmpd="sng">
                <a:solidFill>
                  <a:srgbClr val="17161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cxnSp>
            <p:nvCxnSpPr>
              <p:cNvPr id="332" name="Google Shape;332;p30"/>
              <p:cNvCxnSpPr/>
              <p:nvPr/>
            </p:nvCxnSpPr>
            <p:spPr>
              <a:xfrm flipH="1">
                <a:off x="647850" y="1829545"/>
                <a:ext cx="127800" cy="151500"/>
              </a:xfrm>
              <a:prstGeom prst="straightConnector1">
                <a:avLst/>
              </a:prstGeom>
              <a:noFill/>
              <a:ln w="25400" cap="flat" cmpd="sng">
                <a:solidFill>
                  <a:srgbClr val="171616"/>
                </a:solidFill>
                <a:prstDash val="solid"/>
                <a:miter lim="800000"/>
                <a:headEnd type="none" w="sm" len="sm"/>
                <a:tailEnd type="none" w="sm" len="sm"/>
              </a:ln>
            </p:spPr>
          </p:cxnSp>
          <p:cxnSp>
            <p:nvCxnSpPr>
              <p:cNvPr id="333" name="Google Shape;333;p30"/>
              <p:cNvCxnSpPr/>
              <p:nvPr/>
            </p:nvCxnSpPr>
            <p:spPr>
              <a:xfrm flipH="1">
                <a:off x="4515507" y="1829545"/>
                <a:ext cx="127800" cy="151500"/>
              </a:xfrm>
              <a:prstGeom prst="straightConnector1">
                <a:avLst/>
              </a:prstGeom>
              <a:noFill/>
              <a:ln w="25400" cap="flat" cmpd="sng">
                <a:solidFill>
                  <a:srgbClr val="171616"/>
                </a:solidFill>
                <a:prstDash val="solid"/>
                <a:miter lim="800000"/>
                <a:headEnd type="none" w="sm" len="sm"/>
                <a:tailEnd type="none" w="sm" len="sm"/>
              </a:ln>
            </p:spPr>
          </p:cxnSp>
          <p:cxnSp>
            <p:nvCxnSpPr>
              <p:cNvPr id="334" name="Google Shape;334;p30"/>
              <p:cNvCxnSpPr/>
              <p:nvPr/>
            </p:nvCxnSpPr>
            <p:spPr>
              <a:xfrm flipH="1">
                <a:off x="4515506" y="6224890"/>
                <a:ext cx="127800" cy="151500"/>
              </a:xfrm>
              <a:prstGeom prst="straightConnector1">
                <a:avLst/>
              </a:prstGeom>
              <a:noFill/>
              <a:ln w="25400" cap="flat" cmpd="sng">
                <a:solidFill>
                  <a:srgbClr val="171616"/>
                </a:solidFill>
                <a:prstDash val="solid"/>
                <a:miter lim="800000"/>
                <a:headEnd type="none" w="sm" len="sm"/>
                <a:tailEnd type="none" w="sm" len="sm"/>
              </a:ln>
            </p:spPr>
          </p:cxnSp>
        </p:grpSp>
        <p:sp>
          <p:nvSpPr>
            <p:cNvPr id="335" name="Google Shape;335;p30"/>
            <p:cNvSpPr txBox="1"/>
            <p:nvPr/>
          </p:nvSpPr>
          <p:spPr>
            <a:xfrm>
              <a:off x="797168" y="1599582"/>
              <a:ext cx="2383200" cy="450600"/>
            </a:xfrm>
            <a:prstGeom prst="rect">
              <a:avLst/>
            </a:prstGeom>
            <a:solidFill>
              <a:srgbClr val="FEDF30"/>
            </a:solid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GB" sz="1500">
                  <a:solidFill>
                    <a:srgbClr val="171616"/>
                  </a:solidFill>
                  <a:latin typeface="Inter ExtraBold"/>
                  <a:ea typeface="Inter ExtraBold"/>
                  <a:cs typeface="Inter ExtraBold"/>
                  <a:sym typeface="Inter ExtraBold"/>
                </a:rPr>
                <a:t>Model Outputs</a:t>
              </a:r>
              <a:endParaRPr sz="800">
                <a:solidFill>
                  <a:srgbClr val="171616"/>
                </a:solidFill>
                <a:latin typeface="Inter ExtraBold"/>
                <a:ea typeface="Inter ExtraBold"/>
                <a:cs typeface="Inter ExtraBold"/>
                <a:sym typeface="Inter ExtraBold"/>
              </a:endParaRPr>
            </a:p>
          </p:txBody>
        </p:sp>
        <p:sp>
          <p:nvSpPr>
            <p:cNvPr id="336" name="Google Shape;336;p30"/>
            <p:cNvSpPr txBox="1"/>
            <p:nvPr/>
          </p:nvSpPr>
          <p:spPr>
            <a:xfrm>
              <a:off x="583607" y="2230156"/>
              <a:ext cx="2705100" cy="2434800"/>
            </a:xfrm>
            <a:prstGeom prst="rect">
              <a:avLst/>
            </a:prstGeom>
            <a:noFill/>
            <a:ln>
              <a:noFill/>
            </a:ln>
          </p:spPr>
          <p:txBody>
            <a:bodyPr spcFirstLastPara="1" wrap="square" lIns="68575" tIns="34275" rIns="68575" bIns="34275" anchor="t" anchorCtr="0">
              <a:noAutofit/>
            </a:bodyPr>
            <a:lstStyle/>
            <a:p>
              <a:pPr marL="0" lvl="0" indent="0" algn="ctr" rtl="0">
                <a:lnSpc>
                  <a:spcPct val="120000"/>
                </a:lnSpc>
                <a:spcBef>
                  <a:spcPts val="0"/>
                </a:spcBef>
                <a:spcAft>
                  <a:spcPts val="0"/>
                </a:spcAft>
                <a:buClr>
                  <a:schemeClr val="dk1"/>
                </a:buClr>
                <a:buFont typeface="Arial"/>
                <a:buNone/>
              </a:pPr>
              <a:r>
                <a:rPr lang="en-GB" sz="1100">
                  <a:solidFill>
                    <a:srgbClr val="171616"/>
                  </a:solidFill>
                  <a:latin typeface="Inter"/>
                  <a:ea typeface="Inter"/>
                  <a:cs typeface="Inter"/>
                  <a:sym typeface="Inter"/>
                </a:rPr>
                <a:t>The key dependent variable is</a:t>
              </a:r>
              <a:r>
                <a:rPr lang="en-GB" sz="1100" b="1">
                  <a:solidFill>
                    <a:srgbClr val="171616"/>
                  </a:solidFill>
                  <a:latin typeface="Inter"/>
                  <a:ea typeface="Inter"/>
                  <a:cs typeface="Inter"/>
                  <a:sym typeface="Inter"/>
                </a:rPr>
                <a:t> daily total sales amount</a:t>
              </a:r>
              <a:r>
                <a:rPr lang="en-GB" sz="1100">
                  <a:solidFill>
                    <a:srgbClr val="171616"/>
                  </a:solidFill>
                  <a:latin typeface="Inter"/>
                  <a:ea typeface="Inter"/>
                  <a:cs typeface="Inter"/>
                  <a:sym typeface="Inter"/>
                </a:rPr>
                <a:t>. For each region, the model will predict </a:t>
              </a:r>
              <a:r>
                <a:rPr lang="en-GB" sz="1100" b="1">
                  <a:solidFill>
                    <a:srgbClr val="171616"/>
                  </a:solidFill>
                  <a:latin typeface="Inter"/>
                  <a:ea typeface="Inter"/>
                  <a:cs typeface="Inter"/>
                  <a:sym typeface="Inter"/>
                </a:rPr>
                <a:t>what daily total sales would have been in the absence of COVID-19</a:t>
              </a:r>
              <a:r>
                <a:rPr lang="en-GB" sz="1100">
                  <a:solidFill>
                    <a:srgbClr val="171616"/>
                  </a:solidFill>
                  <a:latin typeface="Inter"/>
                  <a:ea typeface="Inter"/>
                  <a:cs typeface="Inter"/>
                  <a:sym typeface="Inter"/>
                </a:rPr>
                <a:t>.</a:t>
              </a:r>
              <a:endParaRPr sz="1100">
                <a:solidFill>
                  <a:srgbClr val="171616"/>
                </a:solidFill>
                <a:latin typeface="Inter"/>
                <a:ea typeface="Inter"/>
                <a:cs typeface="Inter"/>
                <a:sym typeface="Inter"/>
              </a:endParaRPr>
            </a:p>
            <a:p>
              <a:pPr marL="0" marR="0" lvl="0" indent="0" algn="ctr" rtl="0">
                <a:lnSpc>
                  <a:spcPct val="120000"/>
                </a:lnSpc>
                <a:spcBef>
                  <a:spcPts val="0"/>
                </a:spcBef>
                <a:spcAft>
                  <a:spcPts val="0"/>
                </a:spcAft>
                <a:buNone/>
              </a:pPr>
              <a:endParaRPr sz="1100">
                <a:solidFill>
                  <a:schemeClr val="dk1"/>
                </a:solidFill>
                <a:latin typeface="Inter"/>
                <a:ea typeface="Inter"/>
                <a:cs typeface="Inter"/>
                <a:sym typeface="Inter"/>
              </a:endParaRPr>
            </a:p>
          </p:txBody>
        </p:sp>
      </p:grpSp>
      <p:sp>
        <p:nvSpPr>
          <p:cNvPr id="337" name="Google Shape;337;p30"/>
          <p:cNvSpPr/>
          <p:nvPr/>
        </p:nvSpPr>
        <p:spPr>
          <a:xfrm>
            <a:off x="2895925" y="2021450"/>
            <a:ext cx="548700" cy="274500"/>
          </a:xfrm>
          <a:prstGeom prst="rightArrow">
            <a:avLst>
              <a:gd name="adj1" fmla="val 50000"/>
              <a:gd name="adj2" fmla="val 50000"/>
            </a:avLst>
          </a:prstGeom>
          <a:solidFill>
            <a:srgbClr val="BA2E2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0"/>
          <p:cNvSpPr/>
          <p:nvPr/>
        </p:nvSpPr>
        <p:spPr>
          <a:xfrm>
            <a:off x="6036425" y="2021450"/>
            <a:ext cx="548700" cy="274500"/>
          </a:xfrm>
          <a:prstGeom prst="rightArrow">
            <a:avLst>
              <a:gd name="adj1" fmla="val 50000"/>
              <a:gd name="adj2" fmla="val 50000"/>
            </a:avLst>
          </a:prstGeom>
          <a:solidFill>
            <a:srgbClr val="BA2E2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0"/>
          <p:cNvSpPr txBox="1"/>
          <p:nvPr/>
        </p:nvSpPr>
        <p:spPr>
          <a:xfrm>
            <a:off x="389650" y="3438763"/>
            <a:ext cx="8178900" cy="132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b="1" i="1" u="sng">
                <a:latin typeface="Inter"/>
                <a:ea typeface="Inter"/>
                <a:cs typeface="Inter"/>
                <a:sym typeface="Inter"/>
              </a:rPr>
              <a:t>Relationship to the Core Problem</a:t>
            </a:r>
            <a:endParaRPr sz="1100" b="1" i="1" u="sng">
              <a:latin typeface="Inter"/>
              <a:ea typeface="Inter"/>
              <a:cs typeface="Inter"/>
              <a:sym typeface="Inter"/>
            </a:endParaRPr>
          </a:p>
          <a:p>
            <a:pPr marL="0" lvl="0" indent="0" algn="ctr" rtl="0">
              <a:spcBef>
                <a:spcPts val="1000"/>
              </a:spcBef>
              <a:spcAft>
                <a:spcPts val="0"/>
              </a:spcAft>
              <a:buNone/>
            </a:pPr>
            <a:r>
              <a:rPr lang="en-GB" sz="1100">
                <a:latin typeface="Inter"/>
                <a:ea typeface="Inter"/>
                <a:cs typeface="Inter"/>
                <a:sym typeface="Inter"/>
              </a:rPr>
              <a:t>We used a random forest model trained on pre-COVID (March 11, 2020) to predict the total daily sales amount for each segment after March 11, 2020. This allowed us to predict what sales would have been if COVID-19 had not occurred. By then taking the difference between predicted and actual values (subtracting out model error) after March 11, 2020, and summing up each individual difference, we could assess the impact of COVID-19 on sales. We performed this across two segments: regions (Northeast, South, Midwest, West) and communities (metro vs. non-metro).</a:t>
            </a:r>
            <a:endParaRPr sz="1100">
              <a:latin typeface="Inter"/>
              <a:ea typeface="Inter"/>
              <a:cs typeface="Inter"/>
              <a:sym typeface="Inte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pic>
        <p:nvPicPr>
          <p:cNvPr id="344" name="Google Shape;344;p31"/>
          <p:cNvPicPr preferRelativeResize="0"/>
          <p:nvPr/>
        </p:nvPicPr>
        <p:blipFill rotWithShape="1">
          <a:blip r:embed="rId3">
            <a:alphaModFix/>
          </a:blip>
          <a:srcRect/>
          <a:stretch/>
        </p:blipFill>
        <p:spPr>
          <a:xfrm>
            <a:off x="61550" y="4809125"/>
            <a:ext cx="316225" cy="276452"/>
          </a:xfrm>
          <a:prstGeom prst="rect">
            <a:avLst/>
          </a:prstGeom>
          <a:noFill/>
          <a:ln>
            <a:noFill/>
          </a:ln>
        </p:spPr>
      </p:pic>
      <p:sp>
        <p:nvSpPr>
          <p:cNvPr id="345" name="Google Shape;345;p31"/>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b" anchorCtr="0">
            <a:noAutofit/>
          </a:bodyPr>
          <a:lstStyle/>
          <a:p>
            <a:pPr marL="0" lvl="0" indent="0" algn="r" rtl="0">
              <a:spcBef>
                <a:spcPts val="0"/>
              </a:spcBef>
              <a:spcAft>
                <a:spcPts val="0"/>
              </a:spcAft>
              <a:buNone/>
            </a:pPr>
            <a:fld id="{00000000-1234-1234-1234-123412341234}" type="slidenum">
              <a:rPr lang="en-GB" sz="1100">
                <a:latin typeface="Inter"/>
                <a:ea typeface="Inter"/>
                <a:cs typeface="Inter"/>
                <a:sym typeface="Inter"/>
              </a:rPr>
              <a:t>7</a:t>
            </a:fld>
            <a:endParaRPr sz="1100">
              <a:latin typeface="Inter"/>
              <a:ea typeface="Inter"/>
              <a:cs typeface="Inter"/>
              <a:sym typeface="Inter"/>
            </a:endParaRPr>
          </a:p>
        </p:txBody>
      </p:sp>
      <p:grpSp>
        <p:nvGrpSpPr>
          <p:cNvPr id="346" name="Google Shape;346;p31"/>
          <p:cNvGrpSpPr/>
          <p:nvPr/>
        </p:nvGrpSpPr>
        <p:grpSpPr>
          <a:xfrm>
            <a:off x="833370" y="4809119"/>
            <a:ext cx="7723397" cy="276446"/>
            <a:chOff x="349302" y="4772771"/>
            <a:chExt cx="8602581" cy="328204"/>
          </a:xfrm>
        </p:grpSpPr>
        <p:sp>
          <p:nvSpPr>
            <p:cNvPr id="347" name="Google Shape;347;p31"/>
            <p:cNvSpPr/>
            <p:nvPr/>
          </p:nvSpPr>
          <p:spPr>
            <a:xfrm>
              <a:off x="349302" y="4772771"/>
              <a:ext cx="2325000" cy="328200"/>
            </a:xfrm>
            <a:prstGeom prst="chevron">
              <a:avLst>
                <a:gd name="adj" fmla="val 50000"/>
              </a:avLst>
            </a:prstGeom>
            <a:solidFill>
              <a:srgbClr val="BA2E26"/>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1"/>
            <p:cNvSpPr txBox="1"/>
            <p:nvPr/>
          </p:nvSpPr>
          <p:spPr>
            <a:xfrm>
              <a:off x="513475" y="4772775"/>
              <a:ext cx="1996800" cy="328200"/>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None/>
              </a:pPr>
              <a:r>
                <a:rPr lang="en-GB" sz="1200">
                  <a:solidFill>
                    <a:srgbClr val="FFFFFF"/>
                  </a:solidFill>
                  <a:latin typeface="Inter"/>
                  <a:ea typeface="Inter"/>
                  <a:cs typeface="Inter"/>
                  <a:sym typeface="Inter"/>
                </a:rPr>
                <a:t>Background</a:t>
              </a:r>
              <a:endParaRPr sz="1000">
                <a:solidFill>
                  <a:srgbClr val="FFFFFF"/>
                </a:solidFill>
                <a:latin typeface="Inter"/>
                <a:ea typeface="Inter"/>
                <a:cs typeface="Inter"/>
                <a:sym typeface="Inter"/>
              </a:endParaRPr>
            </a:p>
          </p:txBody>
        </p:sp>
        <p:sp>
          <p:nvSpPr>
            <p:cNvPr id="349" name="Google Shape;349;p31"/>
            <p:cNvSpPr/>
            <p:nvPr/>
          </p:nvSpPr>
          <p:spPr>
            <a:xfrm>
              <a:off x="2441829" y="4772771"/>
              <a:ext cx="2325000" cy="328200"/>
            </a:xfrm>
            <a:prstGeom prst="chevron">
              <a:avLst>
                <a:gd name="adj" fmla="val 50000"/>
              </a:avLst>
            </a:prstGeom>
            <a:solidFill>
              <a:srgbClr val="FECB00"/>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1"/>
            <p:cNvSpPr txBox="1"/>
            <p:nvPr/>
          </p:nvSpPr>
          <p:spPr>
            <a:xfrm>
              <a:off x="2605972" y="4772771"/>
              <a:ext cx="1996800" cy="328200"/>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None/>
              </a:pPr>
              <a:r>
                <a:rPr lang="en-GB" sz="1200">
                  <a:solidFill>
                    <a:schemeClr val="dk1"/>
                  </a:solidFill>
                  <a:latin typeface="Inter"/>
                  <a:ea typeface="Inter"/>
                  <a:cs typeface="Inter"/>
                  <a:sym typeface="Inter"/>
                </a:rPr>
                <a:t>COVID Impact</a:t>
              </a:r>
              <a:endParaRPr sz="1000">
                <a:solidFill>
                  <a:schemeClr val="dk1"/>
                </a:solidFill>
                <a:latin typeface="Inter"/>
                <a:ea typeface="Inter"/>
                <a:cs typeface="Inter"/>
                <a:sym typeface="Inter"/>
              </a:endParaRPr>
            </a:p>
          </p:txBody>
        </p:sp>
        <p:sp>
          <p:nvSpPr>
            <p:cNvPr id="351" name="Google Shape;351;p31"/>
            <p:cNvSpPr/>
            <p:nvPr/>
          </p:nvSpPr>
          <p:spPr>
            <a:xfrm>
              <a:off x="4497416" y="4772771"/>
              <a:ext cx="2325000" cy="328200"/>
            </a:xfrm>
            <a:prstGeom prst="chevron">
              <a:avLst>
                <a:gd name="adj" fmla="val 50000"/>
              </a:avLst>
            </a:prstGeom>
            <a:solidFill>
              <a:srgbClr val="BA3833"/>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52" name="Google Shape;352;p31"/>
            <p:cNvSpPr txBox="1"/>
            <p:nvPr/>
          </p:nvSpPr>
          <p:spPr>
            <a:xfrm>
              <a:off x="4661559" y="4772771"/>
              <a:ext cx="1996800" cy="328200"/>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None/>
              </a:pPr>
              <a:r>
                <a:rPr lang="en-GB" sz="1200">
                  <a:solidFill>
                    <a:srgbClr val="FFFFFF"/>
                  </a:solidFill>
                  <a:latin typeface="Inter"/>
                  <a:ea typeface="Inter"/>
                  <a:cs typeface="Inter"/>
                  <a:sym typeface="Inter"/>
                </a:rPr>
                <a:t>Ad Assessment</a:t>
              </a:r>
              <a:endParaRPr sz="1200">
                <a:solidFill>
                  <a:srgbClr val="FFFFFF"/>
                </a:solidFill>
                <a:latin typeface="Inter"/>
                <a:ea typeface="Inter"/>
                <a:cs typeface="Inter"/>
                <a:sym typeface="Inter"/>
              </a:endParaRPr>
            </a:p>
          </p:txBody>
        </p:sp>
        <p:sp>
          <p:nvSpPr>
            <p:cNvPr id="353" name="Google Shape;353;p31"/>
            <p:cNvSpPr/>
            <p:nvPr/>
          </p:nvSpPr>
          <p:spPr>
            <a:xfrm>
              <a:off x="6626883" y="4772771"/>
              <a:ext cx="2325000" cy="328200"/>
            </a:xfrm>
            <a:prstGeom prst="chevron">
              <a:avLst>
                <a:gd name="adj" fmla="val 50000"/>
              </a:avLst>
            </a:prstGeom>
            <a:solidFill>
              <a:srgbClr val="BA2E26"/>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4" name="Google Shape;354;p31"/>
            <p:cNvSpPr txBox="1"/>
            <p:nvPr/>
          </p:nvSpPr>
          <p:spPr>
            <a:xfrm>
              <a:off x="6791026" y="4772771"/>
              <a:ext cx="1996800" cy="328200"/>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None/>
              </a:pPr>
              <a:r>
                <a:rPr lang="en-GB" sz="1200">
                  <a:solidFill>
                    <a:schemeClr val="lt1"/>
                  </a:solidFill>
                  <a:latin typeface="Inter"/>
                  <a:ea typeface="Inter"/>
                  <a:cs typeface="Inter"/>
                  <a:sym typeface="Inter"/>
                </a:rPr>
                <a:t>Recommendations</a:t>
              </a:r>
              <a:endParaRPr sz="1000">
                <a:solidFill>
                  <a:schemeClr val="lt1"/>
                </a:solidFill>
                <a:latin typeface="Inter"/>
                <a:ea typeface="Inter"/>
                <a:cs typeface="Inter"/>
                <a:sym typeface="Inter"/>
              </a:endParaRPr>
            </a:p>
          </p:txBody>
        </p:sp>
      </p:grpSp>
      <p:grpSp>
        <p:nvGrpSpPr>
          <p:cNvPr id="355" name="Google Shape;355;p31"/>
          <p:cNvGrpSpPr/>
          <p:nvPr/>
        </p:nvGrpSpPr>
        <p:grpSpPr>
          <a:xfrm>
            <a:off x="251500" y="98350"/>
            <a:ext cx="8455200" cy="611300"/>
            <a:chOff x="251500" y="98350"/>
            <a:chExt cx="8455200" cy="611300"/>
          </a:xfrm>
        </p:grpSpPr>
        <p:sp>
          <p:nvSpPr>
            <p:cNvPr id="356" name="Google Shape;356;p31"/>
            <p:cNvSpPr txBox="1"/>
            <p:nvPr/>
          </p:nvSpPr>
          <p:spPr>
            <a:xfrm>
              <a:off x="251500" y="98350"/>
              <a:ext cx="838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latin typeface="Inter"/>
                  <a:ea typeface="Inter"/>
                  <a:cs typeface="Inter"/>
                  <a:sym typeface="Inter"/>
                </a:rPr>
                <a:t>Understanding Our Approach and Model: Machine Learning Random Forest Model</a:t>
              </a:r>
              <a:endParaRPr b="1">
                <a:latin typeface="Inter"/>
                <a:ea typeface="Inter"/>
                <a:cs typeface="Inter"/>
                <a:sym typeface="Inter"/>
              </a:endParaRPr>
            </a:p>
          </p:txBody>
        </p:sp>
        <p:sp>
          <p:nvSpPr>
            <p:cNvPr id="357" name="Google Shape;357;p31"/>
            <p:cNvSpPr txBox="1"/>
            <p:nvPr/>
          </p:nvSpPr>
          <p:spPr>
            <a:xfrm>
              <a:off x="251500" y="355650"/>
              <a:ext cx="8455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a:latin typeface="Inter"/>
                  <a:ea typeface="Inter"/>
                  <a:cs typeface="Inter"/>
                  <a:sym typeface="Inter"/>
                </a:rPr>
                <a:t>We used a ML model to predict future sales in order to provide a baseline for understanding the impact of COVID-19</a:t>
              </a:r>
              <a:endParaRPr sz="1100">
                <a:latin typeface="Inter"/>
                <a:ea typeface="Inter"/>
                <a:cs typeface="Inter"/>
                <a:sym typeface="Inter"/>
              </a:endParaRPr>
            </a:p>
          </p:txBody>
        </p:sp>
        <p:cxnSp>
          <p:nvCxnSpPr>
            <p:cNvPr id="358" name="Google Shape;358;p31"/>
            <p:cNvCxnSpPr/>
            <p:nvPr/>
          </p:nvCxnSpPr>
          <p:spPr>
            <a:xfrm>
              <a:off x="337000" y="700275"/>
              <a:ext cx="8369700" cy="0"/>
            </a:xfrm>
            <a:prstGeom prst="straightConnector1">
              <a:avLst/>
            </a:prstGeom>
            <a:noFill/>
            <a:ln w="9525" cap="flat" cmpd="sng">
              <a:solidFill>
                <a:schemeClr val="dk2"/>
              </a:solidFill>
              <a:prstDash val="solid"/>
              <a:round/>
              <a:headEnd type="none" w="med" len="med"/>
              <a:tailEnd type="none" w="med" len="med"/>
            </a:ln>
          </p:spPr>
        </p:cxnSp>
      </p:grpSp>
      <p:pic>
        <p:nvPicPr>
          <p:cNvPr id="359" name="Google Shape;359;p31"/>
          <p:cNvPicPr preferRelativeResize="0"/>
          <p:nvPr/>
        </p:nvPicPr>
        <p:blipFill>
          <a:blip r:embed="rId4">
            <a:alphaModFix/>
          </a:blip>
          <a:stretch>
            <a:fillRect/>
          </a:stretch>
        </p:blipFill>
        <p:spPr>
          <a:xfrm>
            <a:off x="891075" y="855050"/>
            <a:ext cx="3074625" cy="2309726"/>
          </a:xfrm>
          <a:prstGeom prst="rect">
            <a:avLst/>
          </a:prstGeom>
          <a:noFill/>
          <a:ln>
            <a:noFill/>
          </a:ln>
        </p:spPr>
      </p:pic>
      <p:graphicFrame>
        <p:nvGraphicFramePr>
          <p:cNvPr id="360" name="Google Shape;360;p31"/>
          <p:cNvGraphicFramePr/>
          <p:nvPr/>
        </p:nvGraphicFramePr>
        <p:xfrm>
          <a:off x="833375" y="3255463"/>
          <a:ext cx="3000000" cy="3000000"/>
        </p:xfrm>
        <a:graphic>
          <a:graphicData uri="http://schemas.openxmlformats.org/drawingml/2006/table">
            <a:tbl>
              <a:tblPr>
                <a:noFill/>
                <a:tableStyleId>{753E7E08-635B-4C54-B5FC-936AF25DE5FE}</a:tableStyleId>
              </a:tblPr>
              <a:tblGrid>
                <a:gridCol w="1603175">
                  <a:extLst>
                    <a:ext uri="{9D8B030D-6E8A-4147-A177-3AD203B41FA5}">
                      <a16:colId xmlns:a16="http://schemas.microsoft.com/office/drawing/2014/main" val="20000"/>
                    </a:ext>
                  </a:extLst>
                </a:gridCol>
                <a:gridCol w="5972025">
                  <a:extLst>
                    <a:ext uri="{9D8B030D-6E8A-4147-A177-3AD203B41FA5}">
                      <a16:colId xmlns:a16="http://schemas.microsoft.com/office/drawing/2014/main" val="20001"/>
                    </a:ext>
                  </a:extLst>
                </a:gridCol>
              </a:tblGrid>
              <a:tr h="914375">
                <a:tc>
                  <a:txBody>
                    <a:bodyPr/>
                    <a:lstStyle/>
                    <a:p>
                      <a:pPr marL="0" lvl="0" indent="0" algn="l" rtl="0">
                        <a:spcBef>
                          <a:spcPts val="0"/>
                        </a:spcBef>
                        <a:spcAft>
                          <a:spcPts val="0"/>
                        </a:spcAft>
                        <a:buNone/>
                      </a:pPr>
                      <a:r>
                        <a:rPr lang="en-GB" sz="1200" b="1">
                          <a:solidFill>
                            <a:srgbClr val="E50102"/>
                          </a:solidFill>
                          <a:latin typeface="Inter"/>
                          <a:ea typeface="Inter"/>
                          <a:cs typeface="Inter"/>
                          <a:sym typeface="Inter"/>
                        </a:rPr>
                        <a:t>Model Features</a:t>
                      </a:r>
                      <a:endParaRPr sz="1200" b="1">
                        <a:solidFill>
                          <a:srgbClr val="E50102"/>
                        </a:solidFill>
                        <a:latin typeface="Inter"/>
                        <a:ea typeface="Inter"/>
                        <a:cs typeface="Inter"/>
                        <a:sym typeface="Inter"/>
                      </a:endParaRPr>
                    </a:p>
                  </a:txBody>
                  <a:tcPr marL="91425" marR="91425" marT="91425" marB="91425">
                    <a:lnL w="9525" cap="flat" cmpd="sng">
                      <a:solidFill>
                        <a:srgbClr val="F44336"/>
                      </a:solidFill>
                      <a:prstDash val="solid"/>
                      <a:round/>
                      <a:headEnd type="none" w="sm" len="sm"/>
                      <a:tailEnd type="none" w="sm" len="sm"/>
                    </a:lnL>
                    <a:lnR w="9525" cap="flat" cmpd="sng">
                      <a:solidFill>
                        <a:srgbClr val="F44336"/>
                      </a:solidFill>
                      <a:prstDash val="solid"/>
                      <a:round/>
                      <a:headEnd type="none" w="sm" len="sm"/>
                      <a:tailEnd type="none" w="sm" len="sm"/>
                    </a:lnR>
                    <a:lnT w="9525" cap="flat" cmpd="sng">
                      <a:solidFill>
                        <a:srgbClr val="F44336"/>
                      </a:solidFill>
                      <a:prstDash val="solid"/>
                      <a:round/>
                      <a:headEnd type="none" w="sm" len="sm"/>
                      <a:tailEnd type="none" w="sm" len="sm"/>
                    </a:lnT>
                    <a:lnB w="9525" cap="flat" cmpd="sng">
                      <a:solidFill>
                        <a:srgbClr val="F44336"/>
                      </a:solidFill>
                      <a:prstDash val="solid"/>
                      <a:round/>
                      <a:headEnd type="none" w="sm" len="sm"/>
                      <a:tailEnd type="none" w="sm" len="sm"/>
                    </a:lnB>
                    <a:solidFill>
                      <a:srgbClr val="FEDF30"/>
                    </a:solidFill>
                  </a:tcPr>
                </a:tc>
                <a:tc>
                  <a:txBody>
                    <a:bodyPr/>
                    <a:lstStyle/>
                    <a:p>
                      <a:pPr marL="0" lvl="0" indent="0" algn="l" rtl="0">
                        <a:spcBef>
                          <a:spcPts val="0"/>
                        </a:spcBef>
                        <a:spcAft>
                          <a:spcPts val="0"/>
                        </a:spcAft>
                        <a:buNone/>
                      </a:pPr>
                      <a:r>
                        <a:rPr lang="en-GB" sz="1100" b="1">
                          <a:latin typeface="Inter"/>
                          <a:ea typeface="Inter"/>
                          <a:cs typeface="Inter"/>
                          <a:sym typeface="Inter"/>
                        </a:rPr>
                        <a:t>Time agnostic data:</a:t>
                      </a:r>
                      <a:r>
                        <a:rPr lang="en-GB" sz="1100">
                          <a:latin typeface="Inter"/>
                          <a:ea typeface="Inter"/>
                          <a:cs typeface="Inter"/>
                          <a:sym typeface="Inter"/>
                        </a:rPr>
                        <a:t> did not use time as a linear function of the model, rather inputs to capture seasonality</a:t>
                      </a:r>
                      <a:endParaRPr sz="1100">
                        <a:latin typeface="Inter"/>
                        <a:ea typeface="Inter"/>
                        <a:cs typeface="Inter"/>
                        <a:sym typeface="Inter"/>
                      </a:endParaRPr>
                    </a:p>
                    <a:p>
                      <a:pPr marL="0" lvl="0" indent="0" algn="l" rtl="0">
                        <a:spcBef>
                          <a:spcPts val="0"/>
                        </a:spcBef>
                        <a:spcAft>
                          <a:spcPts val="0"/>
                        </a:spcAft>
                        <a:buNone/>
                      </a:pPr>
                      <a:r>
                        <a:rPr lang="en-GB" sz="1100" b="1">
                          <a:latin typeface="Inter"/>
                          <a:ea typeface="Inter"/>
                          <a:cs typeface="Inter"/>
                          <a:sym typeface="Inter"/>
                        </a:rPr>
                        <a:t>Training and test data: </a:t>
                      </a:r>
                      <a:r>
                        <a:rPr lang="en-GB" sz="1100">
                          <a:latin typeface="Inter"/>
                          <a:ea typeface="Inter"/>
                          <a:cs typeface="Inter"/>
                          <a:sym typeface="Inter"/>
                        </a:rPr>
                        <a:t>random assignment from January 1st, 2018 to March 10th, 2020 (official U.S. declaration of COVID)</a:t>
                      </a:r>
                      <a:endParaRPr sz="1100">
                        <a:latin typeface="Inter"/>
                        <a:ea typeface="Inter"/>
                        <a:cs typeface="Inter"/>
                        <a:sym typeface="Inter"/>
                      </a:endParaRPr>
                    </a:p>
                  </a:txBody>
                  <a:tcPr marL="91425" marR="91425" marT="91425" marB="91425">
                    <a:lnL w="9525" cap="flat" cmpd="sng">
                      <a:solidFill>
                        <a:srgbClr val="F44336"/>
                      </a:solidFill>
                      <a:prstDash val="solid"/>
                      <a:round/>
                      <a:headEnd type="none" w="sm" len="sm"/>
                      <a:tailEnd type="none" w="sm" len="sm"/>
                    </a:lnL>
                    <a:lnR w="9525" cap="flat" cmpd="sng">
                      <a:solidFill>
                        <a:srgbClr val="EA8804"/>
                      </a:solidFill>
                      <a:prstDash val="solid"/>
                      <a:round/>
                      <a:headEnd type="none" w="sm" len="sm"/>
                      <a:tailEnd type="none" w="sm" len="sm"/>
                    </a:lnR>
                    <a:lnT w="9525" cap="flat" cmpd="sng">
                      <a:solidFill>
                        <a:srgbClr val="EA8804"/>
                      </a:solidFill>
                      <a:prstDash val="solid"/>
                      <a:round/>
                      <a:headEnd type="none" w="sm" len="sm"/>
                      <a:tailEnd type="none" w="sm" len="sm"/>
                    </a:lnT>
                    <a:lnB w="9525" cap="flat" cmpd="sng">
                      <a:solidFill>
                        <a:srgbClr val="EA8804"/>
                      </a:solidFill>
                      <a:prstDash val="solid"/>
                      <a:round/>
                      <a:headEnd type="none" w="sm" len="sm"/>
                      <a:tailEnd type="none" w="sm" len="sm"/>
                    </a:lnB>
                  </a:tcPr>
                </a:tc>
                <a:extLst>
                  <a:ext uri="{0D108BD9-81ED-4DB2-BD59-A6C34878D82A}">
                    <a16:rowId xmlns:a16="http://schemas.microsoft.com/office/drawing/2014/main" val="10000"/>
                  </a:ext>
                </a:extLst>
              </a:tr>
              <a:tr h="548600">
                <a:tc>
                  <a:txBody>
                    <a:bodyPr/>
                    <a:lstStyle/>
                    <a:p>
                      <a:pPr marL="0" lvl="0" indent="0" algn="l" rtl="0">
                        <a:spcBef>
                          <a:spcPts val="0"/>
                        </a:spcBef>
                        <a:spcAft>
                          <a:spcPts val="0"/>
                        </a:spcAft>
                        <a:buNone/>
                      </a:pPr>
                      <a:r>
                        <a:rPr lang="en-GB" sz="1200" b="1">
                          <a:solidFill>
                            <a:srgbClr val="E50102"/>
                          </a:solidFill>
                        </a:rPr>
                        <a:t>Model Accuracy</a:t>
                      </a:r>
                      <a:endParaRPr sz="1200" b="1">
                        <a:solidFill>
                          <a:srgbClr val="E50102"/>
                        </a:solidFill>
                      </a:endParaRPr>
                    </a:p>
                  </a:txBody>
                  <a:tcPr marL="91425" marR="91425" marT="91425" marB="91425">
                    <a:lnL w="9525" cap="flat" cmpd="sng">
                      <a:solidFill>
                        <a:srgbClr val="E50102"/>
                      </a:solidFill>
                      <a:prstDash val="solid"/>
                      <a:round/>
                      <a:headEnd type="none" w="sm" len="sm"/>
                      <a:tailEnd type="none" w="sm" len="sm"/>
                    </a:lnL>
                    <a:lnR w="9525" cap="flat" cmpd="sng">
                      <a:solidFill>
                        <a:srgbClr val="E50102"/>
                      </a:solidFill>
                      <a:prstDash val="solid"/>
                      <a:round/>
                      <a:headEnd type="none" w="sm" len="sm"/>
                      <a:tailEnd type="none" w="sm" len="sm"/>
                    </a:lnR>
                    <a:lnT w="9525" cap="flat" cmpd="sng">
                      <a:solidFill>
                        <a:srgbClr val="F44336"/>
                      </a:solidFill>
                      <a:prstDash val="solid"/>
                      <a:round/>
                      <a:headEnd type="none" w="sm" len="sm"/>
                      <a:tailEnd type="none" w="sm" len="sm"/>
                    </a:lnT>
                    <a:lnB w="9525" cap="flat" cmpd="sng">
                      <a:solidFill>
                        <a:srgbClr val="E50102"/>
                      </a:solidFill>
                      <a:prstDash val="solid"/>
                      <a:round/>
                      <a:headEnd type="none" w="sm" len="sm"/>
                      <a:tailEnd type="none" w="sm" len="sm"/>
                    </a:lnB>
                    <a:solidFill>
                      <a:srgbClr val="FEDF30"/>
                    </a:solidFill>
                  </a:tcPr>
                </a:tc>
                <a:tc>
                  <a:txBody>
                    <a:bodyPr/>
                    <a:lstStyle/>
                    <a:p>
                      <a:pPr marL="0" lvl="0" indent="0" algn="l" rtl="0">
                        <a:spcBef>
                          <a:spcPts val="0"/>
                        </a:spcBef>
                        <a:spcAft>
                          <a:spcPts val="0"/>
                        </a:spcAft>
                        <a:buNone/>
                      </a:pPr>
                      <a:r>
                        <a:rPr lang="en-GB" sz="1200" b="1"/>
                        <a:t>Mean Absolute Percent Error: 0.1357</a:t>
                      </a:r>
                      <a:endParaRPr sz="1200"/>
                    </a:p>
                    <a:p>
                      <a:pPr marL="0" lvl="0" indent="0" algn="l" rtl="0">
                        <a:spcBef>
                          <a:spcPts val="0"/>
                        </a:spcBef>
                        <a:spcAft>
                          <a:spcPts val="0"/>
                        </a:spcAft>
                        <a:buNone/>
                      </a:pPr>
                      <a:r>
                        <a:rPr lang="en-GB" sz="1200" b="1"/>
                        <a:t>Accuracy: 86.43%</a:t>
                      </a:r>
                      <a:endParaRPr sz="1200" b="1"/>
                    </a:p>
                  </a:txBody>
                  <a:tcPr marL="91425" marR="91425" marT="91425" marB="91425">
                    <a:lnL w="9525" cap="flat" cmpd="sng">
                      <a:solidFill>
                        <a:srgbClr val="E50102"/>
                      </a:solidFill>
                      <a:prstDash val="solid"/>
                      <a:round/>
                      <a:headEnd type="none" w="sm" len="sm"/>
                      <a:tailEnd type="none" w="sm" len="sm"/>
                    </a:lnL>
                    <a:lnR w="9525" cap="flat" cmpd="sng">
                      <a:solidFill>
                        <a:srgbClr val="EA8804"/>
                      </a:solidFill>
                      <a:prstDash val="solid"/>
                      <a:round/>
                      <a:headEnd type="none" w="sm" len="sm"/>
                      <a:tailEnd type="none" w="sm" len="sm"/>
                    </a:lnR>
                    <a:lnT w="9525" cap="flat" cmpd="sng">
                      <a:solidFill>
                        <a:srgbClr val="EA8804"/>
                      </a:solidFill>
                      <a:prstDash val="solid"/>
                      <a:round/>
                      <a:headEnd type="none" w="sm" len="sm"/>
                      <a:tailEnd type="none" w="sm" len="sm"/>
                    </a:lnT>
                    <a:lnB w="9525" cap="flat" cmpd="sng">
                      <a:solidFill>
                        <a:srgbClr val="EA8804"/>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361" name="Google Shape;361;p31"/>
          <p:cNvPicPr preferRelativeResize="0"/>
          <p:nvPr/>
        </p:nvPicPr>
        <p:blipFill>
          <a:blip r:embed="rId5">
            <a:alphaModFix/>
          </a:blip>
          <a:stretch>
            <a:fillRect/>
          </a:stretch>
        </p:blipFill>
        <p:spPr>
          <a:xfrm>
            <a:off x="4449525" y="773600"/>
            <a:ext cx="3697625" cy="233309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366" name="Google Shape;366;p32"/>
          <p:cNvPicPr preferRelativeResize="0"/>
          <p:nvPr/>
        </p:nvPicPr>
        <p:blipFill rotWithShape="1">
          <a:blip r:embed="rId3">
            <a:alphaModFix/>
          </a:blip>
          <a:srcRect/>
          <a:stretch/>
        </p:blipFill>
        <p:spPr>
          <a:xfrm>
            <a:off x="61550" y="4809125"/>
            <a:ext cx="316225" cy="276452"/>
          </a:xfrm>
          <a:prstGeom prst="rect">
            <a:avLst/>
          </a:prstGeom>
          <a:noFill/>
          <a:ln>
            <a:noFill/>
          </a:ln>
        </p:spPr>
      </p:pic>
      <p:sp>
        <p:nvSpPr>
          <p:cNvPr id="367" name="Google Shape;367;p32"/>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b" anchorCtr="0">
            <a:noAutofit/>
          </a:bodyPr>
          <a:lstStyle/>
          <a:p>
            <a:pPr marL="0" lvl="0" indent="0" algn="r" rtl="0">
              <a:spcBef>
                <a:spcPts val="0"/>
              </a:spcBef>
              <a:spcAft>
                <a:spcPts val="0"/>
              </a:spcAft>
              <a:buNone/>
            </a:pPr>
            <a:fld id="{00000000-1234-1234-1234-123412341234}" type="slidenum">
              <a:rPr lang="en-GB" sz="1100">
                <a:latin typeface="Inter"/>
                <a:ea typeface="Inter"/>
                <a:cs typeface="Inter"/>
                <a:sym typeface="Inter"/>
              </a:rPr>
              <a:t>8</a:t>
            </a:fld>
            <a:endParaRPr sz="1100">
              <a:latin typeface="Inter"/>
              <a:ea typeface="Inter"/>
              <a:cs typeface="Inter"/>
              <a:sym typeface="Inter"/>
            </a:endParaRPr>
          </a:p>
        </p:txBody>
      </p:sp>
      <p:grpSp>
        <p:nvGrpSpPr>
          <p:cNvPr id="368" name="Google Shape;368;p32"/>
          <p:cNvGrpSpPr/>
          <p:nvPr/>
        </p:nvGrpSpPr>
        <p:grpSpPr>
          <a:xfrm>
            <a:off x="833370" y="4809119"/>
            <a:ext cx="7723397" cy="276446"/>
            <a:chOff x="349302" y="4772771"/>
            <a:chExt cx="8602581" cy="328204"/>
          </a:xfrm>
        </p:grpSpPr>
        <p:sp>
          <p:nvSpPr>
            <p:cNvPr id="369" name="Google Shape;369;p32"/>
            <p:cNvSpPr/>
            <p:nvPr/>
          </p:nvSpPr>
          <p:spPr>
            <a:xfrm>
              <a:off x="349302" y="4772771"/>
              <a:ext cx="2325000" cy="328200"/>
            </a:xfrm>
            <a:prstGeom prst="chevron">
              <a:avLst>
                <a:gd name="adj" fmla="val 50000"/>
              </a:avLst>
            </a:prstGeom>
            <a:solidFill>
              <a:srgbClr val="BA2E26"/>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2"/>
            <p:cNvSpPr txBox="1"/>
            <p:nvPr/>
          </p:nvSpPr>
          <p:spPr>
            <a:xfrm>
              <a:off x="513475" y="4772775"/>
              <a:ext cx="1996800" cy="328200"/>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None/>
              </a:pPr>
              <a:r>
                <a:rPr lang="en-GB" sz="1200">
                  <a:solidFill>
                    <a:srgbClr val="FFFFFF"/>
                  </a:solidFill>
                  <a:latin typeface="Inter"/>
                  <a:ea typeface="Inter"/>
                  <a:cs typeface="Inter"/>
                  <a:sym typeface="Inter"/>
                </a:rPr>
                <a:t>Background</a:t>
              </a:r>
              <a:endParaRPr sz="1000">
                <a:solidFill>
                  <a:srgbClr val="FFFFFF"/>
                </a:solidFill>
                <a:latin typeface="Inter"/>
                <a:ea typeface="Inter"/>
                <a:cs typeface="Inter"/>
                <a:sym typeface="Inter"/>
              </a:endParaRPr>
            </a:p>
          </p:txBody>
        </p:sp>
        <p:sp>
          <p:nvSpPr>
            <p:cNvPr id="371" name="Google Shape;371;p32"/>
            <p:cNvSpPr/>
            <p:nvPr/>
          </p:nvSpPr>
          <p:spPr>
            <a:xfrm>
              <a:off x="2441829" y="4772771"/>
              <a:ext cx="2325000" cy="328200"/>
            </a:xfrm>
            <a:prstGeom prst="chevron">
              <a:avLst>
                <a:gd name="adj" fmla="val 50000"/>
              </a:avLst>
            </a:prstGeom>
            <a:solidFill>
              <a:srgbClr val="FECB00"/>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2"/>
            <p:cNvSpPr txBox="1"/>
            <p:nvPr/>
          </p:nvSpPr>
          <p:spPr>
            <a:xfrm>
              <a:off x="2605972" y="4772771"/>
              <a:ext cx="1996800" cy="328200"/>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None/>
              </a:pPr>
              <a:r>
                <a:rPr lang="en-GB" sz="1200">
                  <a:solidFill>
                    <a:schemeClr val="dk1"/>
                  </a:solidFill>
                  <a:latin typeface="Inter"/>
                  <a:ea typeface="Inter"/>
                  <a:cs typeface="Inter"/>
                  <a:sym typeface="Inter"/>
                </a:rPr>
                <a:t>COVID Impact</a:t>
              </a:r>
              <a:endParaRPr sz="1000">
                <a:solidFill>
                  <a:schemeClr val="dk1"/>
                </a:solidFill>
                <a:latin typeface="Inter"/>
                <a:ea typeface="Inter"/>
                <a:cs typeface="Inter"/>
                <a:sym typeface="Inter"/>
              </a:endParaRPr>
            </a:p>
          </p:txBody>
        </p:sp>
        <p:sp>
          <p:nvSpPr>
            <p:cNvPr id="373" name="Google Shape;373;p32"/>
            <p:cNvSpPr/>
            <p:nvPr/>
          </p:nvSpPr>
          <p:spPr>
            <a:xfrm>
              <a:off x="4497416" y="4772771"/>
              <a:ext cx="2325000" cy="328200"/>
            </a:xfrm>
            <a:prstGeom prst="chevron">
              <a:avLst>
                <a:gd name="adj" fmla="val 50000"/>
              </a:avLst>
            </a:prstGeom>
            <a:solidFill>
              <a:srgbClr val="BA3833"/>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74" name="Google Shape;374;p32"/>
            <p:cNvSpPr txBox="1"/>
            <p:nvPr/>
          </p:nvSpPr>
          <p:spPr>
            <a:xfrm>
              <a:off x="4661559" y="4772771"/>
              <a:ext cx="1996800" cy="328200"/>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None/>
              </a:pPr>
              <a:r>
                <a:rPr lang="en-GB" sz="1200">
                  <a:solidFill>
                    <a:srgbClr val="FFFFFF"/>
                  </a:solidFill>
                  <a:latin typeface="Inter"/>
                  <a:ea typeface="Inter"/>
                  <a:cs typeface="Inter"/>
                  <a:sym typeface="Inter"/>
                </a:rPr>
                <a:t>Ad Assessment</a:t>
              </a:r>
              <a:endParaRPr sz="1200">
                <a:solidFill>
                  <a:srgbClr val="FFFFFF"/>
                </a:solidFill>
                <a:latin typeface="Inter"/>
                <a:ea typeface="Inter"/>
                <a:cs typeface="Inter"/>
                <a:sym typeface="Inter"/>
              </a:endParaRPr>
            </a:p>
          </p:txBody>
        </p:sp>
        <p:sp>
          <p:nvSpPr>
            <p:cNvPr id="375" name="Google Shape;375;p32"/>
            <p:cNvSpPr/>
            <p:nvPr/>
          </p:nvSpPr>
          <p:spPr>
            <a:xfrm>
              <a:off x="6626883" y="4772771"/>
              <a:ext cx="2325000" cy="328200"/>
            </a:xfrm>
            <a:prstGeom prst="chevron">
              <a:avLst>
                <a:gd name="adj" fmla="val 50000"/>
              </a:avLst>
            </a:prstGeom>
            <a:solidFill>
              <a:srgbClr val="BA2E26"/>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6" name="Google Shape;376;p32"/>
            <p:cNvSpPr txBox="1"/>
            <p:nvPr/>
          </p:nvSpPr>
          <p:spPr>
            <a:xfrm>
              <a:off x="6791026" y="4772771"/>
              <a:ext cx="1996800" cy="328200"/>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None/>
              </a:pPr>
              <a:r>
                <a:rPr lang="en-GB" sz="1200">
                  <a:solidFill>
                    <a:schemeClr val="lt1"/>
                  </a:solidFill>
                  <a:latin typeface="Inter"/>
                  <a:ea typeface="Inter"/>
                  <a:cs typeface="Inter"/>
                  <a:sym typeface="Inter"/>
                </a:rPr>
                <a:t>Recommendations</a:t>
              </a:r>
              <a:endParaRPr sz="1000">
                <a:solidFill>
                  <a:schemeClr val="lt1"/>
                </a:solidFill>
                <a:latin typeface="Inter"/>
                <a:ea typeface="Inter"/>
                <a:cs typeface="Inter"/>
                <a:sym typeface="Inter"/>
              </a:endParaRPr>
            </a:p>
          </p:txBody>
        </p:sp>
      </p:grpSp>
      <p:grpSp>
        <p:nvGrpSpPr>
          <p:cNvPr id="377" name="Google Shape;377;p32"/>
          <p:cNvGrpSpPr/>
          <p:nvPr/>
        </p:nvGrpSpPr>
        <p:grpSpPr>
          <a:xfrm>
            <a:off x="251500" y="98350"/>
            <a:ext cx="8455200" cy="626600"/>
            <a:chOff x="251500" y="98350"/>
            <a:chExt cx="8455200" cy="626600"/>
          </a:xfrm>
        </p:grpSpPr>
        <p:sp>
          <p:nvSpPr>
            <p:cNvPr id="378" name="Google Shape;378;p32"/>
            <p:cNvSpPr txBox="1"/>
            <p:nvPr/>
          </p:nvSpPr>
          <p:spPr>
            <a:xfrm>
              <a:off x="251500" y="98350"/>
              <a:ext cx="838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latin typeface="Inter"/>
                  <a:ea typeface="Inter"/>
                  <a:cs typeface="Inter"/>
                  <a:sym typeface="Inter"/>
                </a:rPr>
                <a:t>Using Segments to Gain a Nuanced Understanding of the Impact of COVID-19 on Sales</a:t>
              </a:r>
              <a:endParaRPr b="1">
                <a:latin typeface="Inter"/>
                <a:ea typeface="Inter"/>
                <a:cs typeface="Inter"/>
                <a:sym typeface="Inter"/>
              </a:endParaRPr>
            </a:p>
          </p:txBody>
        </p:sp>
        <p:sp>
          <p:nvSpPr>
            <p:cNvPr id="379" name="Google Shape;379;p32"/>
            <p:cNvSpPr txBox="1"/>
            <p:nvPr/>
          </p:nvSpPr>
          <p:spPr>
            <a:xfrm>
              <a:off x="251500" y="355650"/>
              <a:ext cx="845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Inter"/>
                  <a:ea typeface="Inter"/>
                  <a:cs typeface="Inter"/>
                  <a:sym typeface="Inter"/>
                </a:rPr>
                <a:t>We used both a-priori and clustering model segmentation to analyze the impact of COVID on various geographies</a:t>
              </a:r>
              <a:endParaRPr sz="1200">
                <a:latin typeface="Inter"/>
                <a:ea typeface="Inter"/>
                <a:cs typeface="Inter"/>
                <a:sym typeface="Inter"/>
              </a:endParaRPr>
            </a:p>
          </p:txBody>
        </p:sp>
        <p:cxnSp>
          <p:nvCxnSpPr>
            <p:cNvPr id="380" name="Google Shape;380;p32"/>
            <p:cNvCxnSpPr/>
            <p:nvPr/>
          </p:nvCxnSpPr>
          <p:spPr>
            <a:xfrm>
              <a:off x="337000" y="700275"/>
              <a:ext cx="8369700" cy="0"/>
            </a:xfrm>
            <a:prstGeom prst="straightConnector1">
              <a:avLst/>
            </a:prstGeom>
            <a:noFill/>
            <a:ln w="9525" cap="flat" cmpd="sng">
              <a:solidFill>
                <a:schemeClr val="dk2"/>
              </a:solidFill>
              <a:prstDash val="solid"/>
              <a:round/>
              <a:headEnd type="none" w="med" len="med"/>
              <a:tailEnd type="none" w="med" len="med"/>
            </a:ln>
          </p:spPr>
        </p:cxnSp>
      </p:grpSp>
      <p:grpSp>
        <p:nvGrpSpPr>
          <p:cNvPr id="381" name="Google Shape;381;p32"/>
          <p:cNvGrpSpPr/>
          <p:nvPr/>
        </p:nvGrpSpPr>
        <p:grpSpPr>
          <a:xfrm>
            <a:off x="288675" y="948667"/>
            <a:ext cx="3085375" cy="3404467"/>
            <a:chOff x="494100" y="1452619"/>
            <a:chExt cx="2893805" cy="2248212"/>
          </a:xfrm>
        </p:grpSpPr>
        <p:grpSp>
          <p:nvGrpSpPr>
            <p:cNvPr id="382" name="Google Shape;382;p32"/>
            <p:cNvGrpSpPr/>
            <p:nvPr/>
          </p:nvGrpSpPr>
          <p:grpSpPr>
            <a:xfrm>
              <a:off x="494126" y="1452619"/>
              <a:ext cx="2893779" cy="2248212"/>
              <a:chOff x="1362205" y="1936755"/>
              <a:chExt cx="3050579" cy="4423002"/>
            </a:xfrm>
          </p:grpSpPr>
          <p:sp>
            <p:nvSpPr>
              <p:cNvPr id="383" name="Google Shape;383;p32"/>
              <p:cNvSpPr/>
              <p:nvPr/>
            </p:nvSpPr>
            <p:spPr>
              <a:xfrm>
                <a:off x="1362205" y="1936755"/>
                <a:ext cx="142200" cy="151500"/>
              </a:xfrm>
              <a:prstGeom prst="triangle">
                <a:avLst>
                  <a:gd name="adj" fmla="val 100000"/>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84" name="Google Shape;384;p32"/>
              <p:cNvSpPr/>
              <p:nvPr/>
            </p:nvSpPr>
            <p:spPr>
              <a:xfrm>
                <a:off x="1500319" y="1936756"/>
                <a:ext cx="2912400" cy="4271400"/>
              </a:xfrm>
              <a:prstGeom prst="rect">
                <a:avLst/>
              </a:prstGeom>
              <a:solidFill>
                <a:schemeClr val="lt1"/>
              </a:solidFill>
              <a:ln w="25400" cap="flat" cmpd="sng">
                <a:solidFill>
                  <a:srgbClr val="17161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85" name="Google Shape;385;p32"/>
              <p:cNvSpPr/>
              <p:nvPr/>
            </p:nvSpPr>
            <p:spPr>
              <a:xfrm>
                <a:off x="1362206" y="2088357"/>
                <a:ext cx="2912400" cy="4271400"/>
              </a:xfrm>
              <a:prstGeom prst="rect">
                <a:avLst/>
              </a:prstGeom>
              <a:solidFill>
                <a:schemeClr val="lt1"/>
              </a:solidFill>
              <a:ln w="25400" cap="flat" cmpd="sng">
                <a:solidFill>
                  <a:srgbClr val="17161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cxnSp>
            <p:nvCxnSpPr>
              <p:cNvPr id="386" name="Google Shape;386;p32"/>
              <p:cNvCxnSpPr/>
              <p:nvPr/>
            </p:nvCxnSpPr>
            <p:spPr>
              <a:xfrm flipH="1">
                <a:off x="1362317" y="1936756"/>
                <a:ext cx="138000" cy="151500"/>
              </a:xfrm>
              <a:prstGeom prst="straightConnector1">
                <a:avLst/>
              </a:prstGeom>
              <a:noFill/>
              <a:ln w="25400" cap="flat" cmpd="sng">
                <a:solidFill>
                  <a:srgbClr val="171616"/>
                </a:solidFill>
                <a:prstDash val="solid"/>
                <a:miter lim="800000"/>
                <a:headEnd type="none" w="sm" len="sm"/>
                <a:tailEnd type="none" w="sm" len="sm"/>
              </a:ln>
            </p:spPr>
          </p:cxnSp>
          <p:cxnSp>
            <p:nvCxnSpPr>
              <p:cNvPr id="387" name="Google Shape;387;p32"/>
              <p:cNvCxnSpPr/>
              <p:nvPr/>
            </p:nvCxnSpPr>
            <p:spPr>
              <a:xfrm flipH="1">
                <a:off x="4274784" y="1936756"/>
                <a:ext cx="138000" cy="151500"/>
              </a:xfrm>
              <a:prstGeom prst="straightConnector1">
                <a:avLst/>
              </a:prstGeom>
              <a:noFill/>
              <a:ln w="25400" cap="flat" cmpd="sng">
                <a:solidFill>
                  <a:srgbClr val="171616"/>
                </a:solidFill>
                <a:prstDash val="solid"/>
                <a:miter lim="800000"/>
                <a:headEnd type="none" w="sm" len="sm"/>
                <a:tailEnd type="none" w="sm" len="sm"/>
              </a:ln>
            </p:spPr>
          </p:cxnSp>
          <p:cxnSp>
            <p:nvCxnSpPr>
              <p:cNvPr id="388" name="Google Shape;388;p32"/>
              <p:cNvCxnSpPr/>
              <p:nvPr/>
            </p:nvCxnSpPr>
            <p:spPr>
              <a:xfrm flipH="1">
                <a:off x="4274783" y="6208062"/>
                <a:ext cx="138000" cy="151500"/>
              </a:xfrm>
              <a:prstGeom prst="straightConnector1">
                <a:avLst/>
              </a:prstGeom>
              <a:noFill/>
              <a:ln w="25400" cap="flat" cmpd="sng">
                <a:solidFill>
                  <a:srgbClr val="171616"/>
                </a:solidFill>
                <a:prstDash val="solid"/>
                <a:miter lim="800000"/>
                <a:headEnd type="none" w="sm" len="sm"/>
                <a:tailEnd type="none" w="sm" len="sm"/>
              </a:ln>
            </p:spPr>
          </p:cxnSp>
        </p:grpSp>
        <p:sp>
          <p:nvSpPr>
            <p:cNvPr id="389" name="Google Shape;389;p32"/>
            <p:cNvSpPr txBox="1"/>
            <p:nvPr/>
          </p:nvSpPr>
          <p:spPr>
            <a:xfrm>
              <a:off x="494100" y="1618477"/>
              <a:ext cx="2733900" cy="830400"/>
            </a:xfrm>
            <a:prstGeom prst="rect">
              <a:avLst/>
            </a:prstGeom>
            <a:noFill/>
            <a:ln>
              <a:noFill/>
            </a:ln>
          </p:spPr>
          <p:txBody>
            <a:bodyPr spcFirstLastPara="1" wrap="square" lIns="68575" tIns="34275" rIns="68575" bIns="34275" anchor="t" anchorCtr="0">
              <a:noAutofit/>
            </a:bodyPr>
            <a:lstStyle/>
            <a:p>
              <a:pPr marL="0" marR="0" lvl="0" indent="0" algn="ctr" rtl="0">
                <a:lnSpc>
                  <a:spcPct val="120000"/>
                </a:lnSpc>
                <a:spcBef>
                  <a:spcPts val="0"/>
                </a:spcBef>
                <a:spcAft>
                  <a:spcPts val="0"/>
                </a:spcAft>
                <a:buNone/>
              </a:pPr>
              <a:r>
                <a:rPr lang="en-GB" sz="1100" b="1" u="sng">
                  <a:solidFill>
                    <a:srgbClr val="171616"/>
                  </a:solidFill>
                  <a:latin typeface="Inter"/>
                  <a:ea typeface="Inter"/>
                  <a:cs typeface="Inter"/>
                  <a:sym typeface="Inter"/>
                </a:rPr>
                <a:t>Segmentation Strategy</a:t>
              </a:r>
              <a:endParaRPr sz="1100">
                <a:solidFill>
                  <a:srgbClr val="171616"/>
                </a:solidFill>
                <a:latin typeface="Inter"/>
                <a:ea typeface="Inter"/>
                <a:cs typeface="Inter"/>
                <a:sym typeface="Inter"/>
              </a:endParaRPr>
            </a:p>
            <a:p>
              <a:pPr marL="0" marR="0" lvl="0" indent="0" algn="ctr" rtl="0">
                <a:lnSpc>
                  <a:spcPct val="120000"/>
                </a:lnSpc>
                <a:spcBef>
                  <a:spcPts val="0"/>
                </a:spcBef>
                <a:spcAft>
                  <a:spcPts val="0"/>
                </a:spcAft>
                <a:buNone/>
              </a:pPr>
              <a:r>
                <a:rPr lang="en-GB" sz="1100">
                  <a:solidFill>
                    <a:srgbClr val="171616"/>
                  </a:solidFill>
                  <a:latin typeface="Inter"/>
                  <a:ea typeface="Inter"/>
                  <a:cs typeface="Inter"/>
                  <a:sym typeface="Inter"/>
                </a:rPr>
                <a:t>We analyzed segmentation under two dimensions: a-priori </a:t>
              </a:r>
              <a:r>
                <a:rPr lang="en-GB" sz="1100" b="1">
                  <a:solidFill>
                    <a:srgbClr val="171616"/>
                  </a:solidFill>
                  <a:latin typeface="Inter"/>
                  <a:ea typeface="Inter"/>
                  <a:cs typeface="Inter"/>
                  <a:sym typeface="Inter"/>
                </a:rPr>
                <a:t>grouping by region</a:t>
              </a:r>
              <a:r>
                <a:rPr lang="en-GB" sz="1100">
                  <a:solidFill>
                    <a:srgbClr val="171616"/>
                  </a:solidFill>
                  <a:latin typeface="Inter"/>
                  <a:ea typeface="Inter"/>
                  <a:cs typeface="Inter"/>
                  <a:sym typeface="Inter"/>
                </a:rPr>
                <a:t> (West, Midwest, South, and Northeast) and </a:t>
              </a:r>
              <a:r>
                <a:rPr lang="en-GB" sz="1100" b="1">
                  <a:solidFill>
                    <a:srgbClr val="171616"/>
                  </a:solidFill>
                  <a:latin typeface="Inter"/>
                  <a:ea typeface="Inter"/>
                  <a:cs typeface="Inter"/>
                  <a:sym typeface="Inter"/>
                </a:rPr>
                <a:t>grouping by store count to distinguish metro and non-metro areas</a:t>
              </a:r>
              <a:r>
                <a:rPr lang="en-GB" sz="1100">
                  <a:solidFill>
                    <a:srgbClr val="171616"/>
                  </a:solidFill>
                  <a:latin typeface="Inter"/>
                  <a:ea typeface="Inter"/>
                  <a:cs typeface="Inter"/>
                  <a:sym typeface="Inter"/>
                </a:rPr>
                <a:t>.</a:t>
              </a:r>
              <a:endParaRPr sz="1100">
                <a:solidFill>
                  <a:srgbClr val="171616"/>
                </a:solidFill>
                <a:latin typeface="Inter"/>
                <a:ea typeface="Inter"/>
                <a:cs typeface="Inter"/>
                <a:sym typeface="Inter"/>
              </a:endParaRPr>
            </a:p>
            <a:p>
              <a:pPr marL="0" marR="0" lvl="0" indent="0" algn="ctr" rtl="0">
                <a:lnSpc>
                  <a:spcPct val="120000"/>
                </a:lnSpc>
                <a:spcBef>
                  <a:spcPts val="0"/>
                </a:spcBef>
                <a:spcAft>
                  <a:spcPts val="0"/>
                </a:spcAft>
                <a:buNone/>
              </a:pPr>
              <a:endParaRPr sz="1100">
                <a:solidFill>
                  <a:srgbClr val="171616"/>
                </a:solidFill>
                <a:latin typeface="Inter"/>
                <a:ea typeface="Inter"/>
                <a:cs typeface="Inter"/>
                <a:sym typeface="Inter"/>
              </a:endParaRPr>
            </a:p>
            <a:p>
              <a:pPr marL="0" marR="0" lvl="0" indent="0" algn="ctr" rtl="0">
                <a:lnSpc>
                  <a:spcPct val="120000"/>
                </a:lnSpc>
                <a:spcBef>
                  <a:spcPts val="0"/>
                </a:spcBef>
                <a:spcAft>
                  <a:spcPts val="0"/>
                </a:spcAft>
                <a:buNone/>
              </a:pPr>
              <a:r>
                <a:rPr lang="en-GB" sz="1100">
                  <a:solidFill>
                    <a:srgbClr val="171616"/>
                  </a:solidFill>
                  <a:latin typeface="Inter"/>
                  <a:ea typeface="Inter"/>
                  <a:cs typeface="Inter"/>
                  <a:sym typeface="Inter"/>
                </a:rPr>
                <a:t>Analyzing across segments would allow us to understand which geographies and types of customers (urban vs. rural) were most impacted by COVID-19</a:t>
              </a:r>
              <a:endParaRPr sz="1100">
                <a:solidFill>
                  <a:srgbClr val="171616"/>
                </a:solidFill>
                <a:latin typeface="Inter"/>
                <a:ea typeface="Inter"/>
                <a:cs typeface="Inter"/>
                <a:sym typeface="Inter"/>
              </a:endParaRPr>
            </a:p>
            <a:p>
              <a:pPr marL="0" marR="0" lvl="0" indent="0" algn="ctr" rtl="0">
                <a:lnSpc>
                  <a:spcPct val="120000"/>
                </a:lnSpc>
                <a:spcBef>
                  <a:spcPts val="0"/>
                </a:spcBef>
                <a:spcAft>
                  <a:spcPts val="0"/>
                </a:spcAft>
                <a:buNone/>
              </a:pPr>
              <a:endParaRPr sz="1100">
                <a:solidFill>
                  <a:srgbClr val="171616"/>
                </a:solidFill>
                <a:latin typeface="Inter"/>
                <a:ea typeface="Inter"/>
                <a:cs typeface="Inter"/>
                <a:sym typeface="Inter"/>
              </a:endParaRPr>
            </a:p>
            <a:p>
              <a:pPr marL="0" marR="0" lvl="0" indent="0" algn="ctr" rtl="0">
                <a:lnSpc>
                  <a:spcPct val="120000"/>
                </a:lnSpc>
                <a:spcBef>
                  <a:spcPts val="0"/>
                </a:spcBef>
                <a:spcAft>
                  <a:spcPts val="0"/>
                </a:spcAft>
                <a:buNone/>
              </a:pPr>
              <a:r>
                <a:rPr lang="en-GB" sz="1100">
                  <a:solidFill>
                    <a:srgbClr val="171616"/>
                  </a:solidFill>
                  <a:latin typeface="Inter"/>
                  <a:ea typeface="Inter"/>
                  <a:cs typeface="Inter"/>
                  <a:sym typeface="Inter"/>
                </a:rPr>
                <a:t>A more nuanced perspective would allow us to provide tailored solutions for each segment</a:t>
              </a:r>
              <a:endParaRPr sz="1100">
                <a:solidFill>
                  <a:srgbClr val="171616"/>
                </a:solidFill>
                <a:latin typeface="Inter"/>
                <a:ea typeface="Inter"/>
                <a:cs typeface="Inter"/>
                <a:sym typeface="Inter"/>
              </a:endParaRPr>
            </a:p>
            <a:p>
              <a:pPr marL="0" marR="0" lvl="0" indent="0" algn="ctr" rtl="0">
                <a:lnSpc>
                  <a:spcPct val="120000"/>
                </a:lnSpc>
                <a:spcBef>
                  <a:spcPts val="0"/>
                </a:spcBef>
                <a:spcAft>
                  <a:spcPts val="0"/>
                </a:spcAft>
                <a:buNone/>
              </a:pPr>
              <a:endParaRPr sz="1100">
                <a:solidFill>
                  <a:srgbClr val="171616"/>
                </a:solidFill>
                <a:latin typeface="Inter"/>
                <a:ea typeface="Inter"/>
                <a:cs typeface="Inter"/>
                <a:sym typeface="Inter"/>
              </a:endParaRPr>
            </a:p>
            <a:p>
              <a:pPr marL="0" marR="0" lvl="0" indent="0" algn="ctr" rtl="0">
                <a:lnSpc>
                  <a:spcPct val="120000"/>
                </a:lnSpc>
                <a:spcBef>
                  <a:spcPts val="0"/>
                </a:spcBef>
                <a:spcAft>
                  <a:spcPts val="0"/>
                </a:spcAft>
                <a:buNone/>
              </a:pPr>
              <a:endParaRPr sz="1100">
                <a:solidFill>
                  <a:srgbClr val="171616"/>
                </a:solidFill>
                <a:latin typeface="Inter"/>
                <a:ea typeface="Inter"/>
                <a:cs typeface="Inter"/>
                <a:sym typeface="Inter"/>
              </a:endParaRPr>
            </a:p>
          </p:txBody>
        </p:sp>
      </p:grpSp>
      <p:grpSp>
        <p:nvGrpSpPr>
          <p:cNvPr id="390" name="Google Shape;390;p32"/>
          <p:cNvGrpSpPr/>
          <p:nvPr/>
        </p:nvGrpSpPr>
        <p:grpSpPr>
          <a:xfrm>
            <a:off x="2934938" y="790353"/>
            <a:ext cx="528729" cy="536068"/>
            <a:chOff x="3219750" y="1292750"/>
            <a:chExt cx="495900" cy="495900"/>
          </a:xfrm>
        </p:grpSpPr>
        <p:sp>
          <p:nvSpPr>
            <p:cNvPr id="391" name="Google Shape;391;p32"/>
            <p:cNvSpPr/>
            <p:nvPr/>
          </p:nvSpPr>
          <p:spPr>
            <a:xfrm>
              <a:off x="3219750" y="1292750"/>
              <a:ext cx="495900" cy="495900"/>
            </a:xfrm>
            <a:prstGeom prst="ellipse">
              <a:avLst/>
            </a:prstGeom>
            <a:solidFill>
              <a:srgbClr val="BA383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2" name="Google Shape;392;p32"/>
            <p:cNvCxnSpPr>
              <a:stCxn id="391" idx="7"/>
            </p:cNvCxnSpPr>
            <p:nvPr/>
          </p:nvCxnSpPr>
          <p:spPr>
            <a:xfrm flipH="1">
              <a:off x="3446527" y="1365373"/>
              <a:ext cx="196500" cy="200700"/>
            </a:xfrm>
            <a:prstGeom prst="straightConnector1">
              <a:avLst/>
            </a:prstGeom>
            <a:noFill/>
            <a:ln w="19050" cap="flat" cmpd="sng">
              <a:solidFill>
                <a:schemeClr val="lt1"/>
              </a:solidFill>
              <a:prstDash val="solid"/>
              <a:round/>
              <a:headEnd type="none" w="med" len="med"/>
              <a:tailEnd type="none" w="med" len="med"/>
            </a:ln>
          </p:spPr>
        </p:cxnSp>
        <p:cxnSp>
          <p:nvCxnSpPr>
            <p:cNvPr id="393" name="Google Shape;393;p32"/>
            <p:cNvCxnSpPr>
              <a:endCxn id="391" idx="5"/>
            </p:cNvCxnSpPr>
            <p:nvPr/>
          </p:nvCxnSpPr>
          <p:spPr>
            <a:xfrm>
              <a:off x="3446527" y="1557627"/>
              <a:ext cx="196500" cy="158400"/>
            </a:xfrm>
            <a:prstGeom prst="straightConnector1">
              <a:avLst/>
            </a:prstGeom>
            <a:noFill/>
            <a:ln w="19050" cap="flat" cmpd="sng">
              <a:solidFill>
                <a:schemeClr val="lt1"/>
              </a:solidFill>
              <a:prstDash val="solid"/>
              <a:round/>
              <a:headEnd type="none" w="med" len="med"/>
              <a:tailEnd type="none" w="med" len="med"/>
            </a:ln>
          </p:spPr>
        </p:cxnSp>
      </p:grpSp>
      <p:sp>
        <p:nvSpPr>
          <p:cNvPr id="394" name="Google Shape;394;p32"/>
          <p:cNvSpPr txBox="1"/>
          <p:nvPr/>
        </p:nvSpPr>
        <p:spPr>
          <a:xfrm>
            <a:off x="6529402" y="1179575"/>
            <a:ext cx="2392200" cy="223200"/>
          </a:xfrm>
          <a:prstGeom prst="rect">
            <a:avLst/>
          </a:prstGeom>
          <a:noFill/>
          <a:ln>
            <a:noFill/>
          </a:ln>
        </p:spPr>
        <p:txBody>
          <a:bodyPr spcFirstLastPara="1" wrap="square" lIns="68575" tIns="34275" rIns="68575" bIns="34275" anchor="t" anchorCtr="0">
            <a:spAutoFit/>
          </a:bodyPr>
          <a:lstStyle/>
          <a:p>
            <a:pPr marL="0" marR="0" lvl="0" indent="0" algn="ctr" rtl="0">
              <a:lnSpc>
                <a:spcPct val="120000"/>
              </a:lnSpc>
              <a:spcBef>
                <a:spcPts val="0"/>
              </a:spcBef>
              <a:spcAft>
                <a:spcPts val="0"/>
              </a:spcAft>
              <a:buNone/>
            </a:pPr>
            <a:r>
              <a:rPr lang="en-GB" sz="1000" b="1" u="sng">
                <a:solidFill>
                  <a:srgbClr val="171616"/>
                </a:solidFill>
                <a:latin typeface="Inter"/>
                <a:ea typeface="Inter"/>
                <a:cs typeface="Inter"/>
                <a:sym typeface="Inter"/>
              </a:rPr>
              <a:t>Dimension 2: Metro vs. Non-Metro</a:t>
            </a:r>
            <a:endParaRPr sz="1000" b="1" u="sng">
              <a:solidFill>
                <a:srgbClr val="171616"/>
              </a:solidFill>
              <a:latin typeface="Inter"/>
              <a:ea typeface="Inter"/>
              <a:cs typeface="Inter"/>
              <a:sym typeface="Inter"/>
            </a:endParaRPr>
          </a:p>
        </p:txBody>
      </p:sp>
      <p:sp>
        <p:nvSpPr>
          <p:cNvPr id="395" name="Google Shape;395;p32"/>
          <p:cNvSpPr txBox="1"/>
          <p:nvPr/>
        </p:nvSpPr>
        <p:spPr>
          <a:xfrm>
            <a:off x="4100625" y="1179575"/>
            <a:ext cx="1841400" cy="223200"/>
          </a:xfrm>
          <a:prstGeom prst="rect">
            <a:avLst/>
          </a:prstGeom>
          <a:noFill/>
          <a:ln>
            <a:noFill/>
          </a:ln>
        </p:spPr>
        <p:txBody>
          <a:bodyPr spcFirstLastPara="1" wrap="square" lIns="68575" tIns="34275" rIns="68575" bIns="34275" anchor="t" anchorCtr="0">
            <a:spAutoFit/>
          </a:bodyPr>
          <a:lstStyle/>
          <a:p>
            <a:pPr marL="0" marR="0" lvl="0" indent="0" algn="ctr" rtl="0">
              <a:lnSpc>
                <a:spcPct val="120000"/>
              </a:lnSpc>
              <a:spcBef>
                <a:spcPts val="0"/>
              </a:spcBef>
              <a:spcAft>
                <a:spcPts val="0"/>
              </a:spcAft>
              <a:buNone/>
            </a:pPr>
            <a:r>
              <a:rPr lang="en-GB" sz="1000" b="1" u="sng">
                <a:solidFill>
                  <a:srgbClr val="171616"/>
                </a:solidFill>
                <a:latin typeface="Inter"/>
                <a:ea typeface="Inter"/>
                <a:cs typeface="Inter"/>
                <a:sym typeface="Inter"/>
              </a:rPr>
              <a:t>Dimension 1: Region</a:t>
            </a:r>
            <a:endParaRPr sz="1000" b="1" u="sng">
              <a:solidFill>
                <a:srgbClr val="171616"/>
              </a:solidFill>
              <a:latin typeface="Inter"/>
              <a:ea typeface="Inter"/>
              <a:cs typeface="Inter"/>
              <a:sym typeface="Inter"/>
            </a:endParaRPr>
          </a:p>
        </p:txBody>
      </p:sp>
      <p:pic>
        <p:nvPicPr>
          <p:cNvPr id="396" name="Google Shape;396;p32"/>
          <p:cNvPicPr preferRelativeResize="0"/>
          <p:nvPr/>
        </p:nvPicPr>
        <p:blipFill rotWithShape="1">
          <a:blip r:embed="rId4">
            <a:alphaModFix/>
          </a:blip>
          <a:srcRect l="3043" t="5206" r="12646" b="18678"/>
          <a:stretch/>
        </p:blipFill>
        <p:spPr>
          <a:xfrm>
            <a:off x="3656900" y="1523555"/>
            <a:ext cx="2728960" cy="1723451"/>
          </a:xfrm>
          <a:prstGeom prst="rect">
            <a:avLst/>
          </a:prstGeom>
          <a:noFill/>
          <a:ln>
            <a:noFill/>
          </a:ln>
        </p:spPr>
      </p:pic>
      <p:pic>
        <p:nvPicPr>
          <p:cNvPr id="397" name="Google Shape;397;p32"/>
          <p:cNvPicPr preferRelativeResize="0"/>
          <p:nvPr/>
        </p:nvPicPr>
        <p:blipFill rotWithShape="1">
          <a:blip r:embed="rId4">
            <a:alphaModFix/>
          </a:blip>
          <a:srcRect l="80105" t="60024" b="18680"/>
          <a:stretch/>
        </p:blipFill>
        <p:spPr>
          <a:xfrm>
            <a:off x="4289575" y="3390227"/>
            <a:ext cx="1150111" cy="861197"/>
          </a:xfrm>
          <a:prstGeom prst="rect">
            <a:avLst/>
          </a:prstGeom>
          <a:noFill/>
          <a:ln>
            <a:noFill/>
          </a:ln>
        </p:spPr>
      </p:pic>
      <p:sp>
        <p:nvSpPr>
          <p:cNvPr id="398" name="Google Shape;398;p32"/>
          <p:cNvSpPr/>
          <p:nvPr/>
        </p:nvSpPr>
        <p:spPr>
          <a:xfrm>
            <a:off x="6430150" y="2789675"/>
            <a:ext cx="261000" cy="576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9" name="Google Shape;399;p32"/>
          <p:cNvPicPr preferRelativeResize="0"/>
          <p:nvPr/>
        </p:nvPicPr>
        <p:blipFill>
          <a:blip r:embed="rId5">
            <a:alphaModFix/>
          </a:blip>
          <a:stretch>
            <a:fillRect/>
          </a:stretch>
        </p:blipFill>
        <p:spPr>
          <a:xfrm>
            <a:off x="6576025" y="1454813"/>
            <a:ext cx="2392202" cy="239217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pic>
        <p:nvPicPr>
          <p:cNvPr id="404" name="Google Shape;404;p33"/>
          <p:cNvPicPr preferRelativeResize="0"/>
          <p:nvPr/>
        </p:nvPicPr>
        <p:blipFill rotWithShape="1">
          <a:blip r:embed="rId3">
            <a:alphaModFix/>
          </a:blip>
          <a:srcRect/>
          <a:stretch/>
        </p:blipFill>
        <p:spPr>
          <a:xfrm>
            <a:off x="61550" y="4809125"/>
            <a:ext cx="316225" cy="276452"/>
          </a:xfrm>
          <a:prstGeom prst="rect">
            <a:avLst/>
          </a:prstGeom>
          <a:noFill/>
          <a:ln>
            <a:noFill/>
          </a:ln>
        </p:spPr>
      </p:pic>
      <p:sp>
        <p:nvSpPr>
          <p:cNvPr id="405" name="Google Shape;405;p33"/>
          <p:cNvSpPr txBox="1">
            <a:spLocks noGrp="1"/>
          </p:cNvSpPr>
          <p:nvPr>
            <p:ph type="sldNum" idx="12"/>
          </p:nvPr>
        </p:nvSpPr>
        <p:spPr>
          <a:xfrm>
            <a:off x="8556784" y="4749851"/>
            <a:ext cx="548700" cy="393600"/>
          </a:xfrm>
          <a:prstGeom prst="rect">
            <a:avLst/>
          </a:prstGeom>
        </p:spPr>
        <p:txBody>
          <a:bodyPr spcFirstLastPara="1" wrap="square" lIns="68575" tIns="34275" rIns="68575" bIns="34275" anchor="b" anchorCtr="0">
            <a:noAutofit/>
          </a:bodyPr>
          <a:lstStyle/>
          <a:p>
            <a:pPr marL="0" lvl="0" indent="0" algn="r" rtl="0">
              <a:spcBef>
                <a:spcPts val="0"/>
              </a:spcBef>
              <a:spcAft>
                <a:spcPts val="0"/>
              </a:spcAft>
              <a:buNone/>
            </a:pPr>
            <a:fld id="{00000000-1234-1234-1234-123412341234}" type="slidenum">
              <a:rPr lang="en-GB" sz="1100">
                <a:latin typeface="Inter"/>
                <a:ea typeface="Inter"/>
                <a:cs typeface="Inter"/>
                <a:sym typeface="Inter"/>
              </a:rPr>
              <a:t>9</a:t>
            </a:fld>
            <a:endParaRPr sz="1100">
              <a:latin typeface="Inter"/>
              <a:ea typeface="Inter"/>
              <a:cs typeface="Inter"/>
              <a:sym typeface="Inter"/>
            </a:endParaRPr>
          </a:p>
        </p:txBody>
      </p:sp>
      <p:grpSp>
        <p:nvGrpSpPr>
          <p:cNvPr id="406" name="Google Shape;406;p33"/>
          <p:cNvGrpSpPr/>
          <p:nvPr/>
        </p:nvGrpSpPr>
        <p:grpSpPr>
          <a:xfrm>
            <a:off x="833370" y="4809119"/>
            <a:ext cx="7723397" cy="276446"/>
            <a:chOff x="349302" y="4772771"/>
            <a:chExt cx="8602581" cy="328204"/>
          </a:xfrm>
        </p:grpSpPr>
        <p:sp>
          <p:nvSpPr>
            <p:cNvPr id="407" name="Google Shape;407;p33"/>
            <p:cNvSpPr/>
            <p:nvPr/>
          </p:nvSpPr>
          <p:spPr>
            <a:xfrm>
              <a:off x="349302" y="4772771"/>
              <a:ext cx="2325000" cy="328200"/>
            </a:xfrm>
            <a:prstGeom prst="chevron">
              <a:avLst>
                <a:gd name="adj" fmla="val 50000"/>
              </a:avLst>
            </a:prstGeom>
            <a:solidFill>
              <a:srgbClr val="BA2E26"/>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3"/>
            <p:cNvSpPr txBox="1"/>
            <p:nvPr/>
          </p:nvSpPr>
          <p:spPr>
            <a:xfrm>
              <a:off x="513475" y="4772775"/>
              <a:ext cx="1996800" cy="328200"/>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None/>
              </a:pPr>
              <a:r>
                <a:rPr lang="en-GB" sz="1200">
                  <a:solidFill>
                    <a:srgbClr val="FFFFFF"/>
                  </a:solidFill>
                  <a:latin typeface="Inter"/>
                  <a:ea typeface="Inter"/>
                  <a:cs typeface="Inter"/>
                  <a:sym typeface="Inter"/>
                </a:rPr>
                <a:t>Background</a:t>
              </a:r>
              <a:endParaRPr sz="1000">
                <a:solidFill>
                  <a:srgbClr val="FFFFFF"/>
                </a:solidFill>
                <a:latin typeface="Inter"/>
                <a:ea typeface="Inter"/>
                <a:cs typeface="Inter"/>
                <a:sym typeface="Inter"/>
              </a:endParaRPr>
            </a:p>
          </p:txBody>
        </p:sp>
        <p:sp>
          <p:nvSpPr>
            <p:cNvPr id="409" name="Google Shape;409;p33"/>
            <p:cNvSpPr/>
            <p:nvPr/>
          </p:nvSpPr>
          <p:spPr>
            <a:xfrm>
              <a:off x="2441829" y="4772771"/>
              <a:ext cx="2325000" cy="328200"/>
            </a:xfrm>
            <a:prstGeom prst="chevron">
              <a:avLst>
                <a:gd name="adj" fmla="val 50000"/>
              </a:avLst>
            </a:prstGeom>
            <a:solidFill>
              <a:srgbClr val="FECB00"/>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txBox="1"/>
            <p:nvPr/>
          </p:nvSpPr>
          <p:spPr>
            <a:xfrm>
              <a:off x="2605972" y="4772771"/>
              <a:ext cx="1996800" cy="328200"/>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None/>
              </a:pPr>
              <a:r>
                <a:rPr lang="en-GB" sz="1200">
                  <a:solidFill>
                    <a:schemeClr val="dk1"/>
                  </a:solidFill>
                  <a:latin typeface="Inter"/>
                  <a:ea typeface="Inter"/>
                  <a:cs typeface="Inter"/>
                  <a:sym typeface="Inter"/>
                </a:rPr>
                <a:t>COVID Impact</a:t>
              </a:r>
              <a:endParaRPr sz="1000">
                <a:solidFill>
                  <a:schemeClr val="dk1"/>
                </a:solidFill>
                <a:latin typeface="Inter"/>
                <a:ea typeface="Inter"/>
                <a:cs typeface="Inter"/>
                <a:sym typeface="Inter"/>
              </a:endParaRPr>
            </a:p>
          </p:txBody>
        </p:sp>
        <p:sp>
          <p:nvSpPr>
            <p:cNvPr id="411" name="Google Shape;411;p33"/>
            <p:cNvSpPr/>
            <p:nvPr/>
          </p:nvSpPr>
          <p:spPr>
            <a:xfrm>
              <a:off x="4497416" y="4772771"/>
              <a:ext cx="2325000" cy="328200"/>
            </a:xfrm>
            <a:prstGeom prst="chevron">
              <a:avLst>
                <a:gd name="adj" fmla="val 50000"/>
              </a:avLst>
            </a:prstGeom>
            <a:solidFill>
              <a:srgbClr val="BA3833"/>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12" name="Google Shape;412;p33"/>
            <p:cNvSpPr txBox="1"/>
            <p:nvPr/>
          </p:nvSpPr>
          <p:spPr>
            <a:xfrm>
              <a:off x="4661559" y="4772771"/>
              <a:ext cx="1996800" cy="328200"/>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None/>
              </a:pPr>
              <a:r>
                <a:rPr lang="en-GB" sz="1200">
                  <a:solidFill>
                    <a:srgbClr val="FFFFFF"/>
                  </a:solidFill>
                  <a:latin typeface="Inter"/>
                  <a:ea typeface="Inter"/>
                  <a:cs typeface="Inter"/>
                  <a:sym typeface="Inter"/>
                </a:rPr>
                <a:t>Ad Assessment</a:t>
              </a:r>
              <a:endParaRPr sz="1200">
                <a:solidFill>
                  <a:srgbClr val="FFFFFF"/>
                </a:solidFill>
                <a:latin typeface="Inter"/>
                <a:ea typeface="Inter"/>
                <a:cs typeface="Inter"/>
                <a:sym typeface="Inter"/>
              </a:endParaRPr>
            </a:p>
          </p:txBody>
        </p:sp>
        <p:sp>
          <p:nvSpPr>
            <p:cNvPr id="413" name="Google Shape;413;p33"/>
            <p:cNvSpPr/>
            <p:nvPr/>
          </p:nvSpPr>
          <p:spPr>
            <a:xfrm>
              <a:off x="6626883" y="4772771"/>
              <a:ext cx="2325000" cy="328200"/>
            </a:xfrm>
            <a:prstGeom prst="chevron">
              <a:avLst>
                <a:gd name="adj" fmla="val 50000"/>
              </a:avLst>
            </a:prstGeom>
            <a:solidFill>
              <a:srgbClr val="BA2E26"/>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4" name="Google Shape;414;p33"/>
            <p:cNvSpPr txBox="1"/>
            <p:nvPr/>
          </p:nvSpPr>
          <p:spPr>
            <a:xfrm>
              <a:off x="6791026" y="4772771"/>
              <a:ext cx="1996800" cy="328200"/>
            </a:xfrm>
            <a:prstGeom prst="rect">
              <a:avLst/>
            </a:prstGeom>
            <a:noFill/>
            <a:ln>
              <a:noFill/>
            </a:ln>
          </p:spPr>
          <p:txBody>
            <a:bodyPr spcFirstLastPara="1" wrap="square" lIns="64000" tIns="21325" rIns="21325" bIns="21325" anchor="ctr" anchorCtr="0">
              <a:noAutofit/>
            </a:bodyPr>
            <a:lstStyle/>
            <a:p>
              <a:pPr marL="0" marR="0" lvl="0" indent="0" algn="ctr" rtl="0">
                <a:lnSpc>
                  <a:spcPct val="90000"/>
                </a:lnSpc>
                <a:spcBef>
                  <a:spcPts val="0"/>
                </a:spcBef>
                <a:spcAft>
                  <a:spcPts val="0"/>
                </a:spcAft>
                <a:buNone/>
              </a:pPr>
              <a:r>
                <a:rPr lang="en-GB" sz="1200">
                  <a:solidFill>
                    <a:schemeClr val="lt1"/>
                  </a:solidFill>
                  <a:latin typeface="Inter"/>
                  <a:ea typeface="Inter"/>
                  <a:cs typeface="Inter"/>
                  <a:sym typeface="Inter"/>
                </a:rPr>
                <a:t>Recommendations</a:t>
              </a:r>
              <a:endParaRPr sz="1000">
                <a:solidFill>
                  <a:schemeClr val="lt1"/>
                </a:solidFill>
                <a:latin typeface="Inter"/>
                <a:ea typeface="Inter"/>
                <a:cs typeface="Inter"/>
                <a:sym typeface="Inter"/>
              </a:endParaRPr>
            </a:p>
          </p:txBody>
        </p:sp>
      </p:grpSp>
      <p:sp>
        <p:nvSpPr>
          <p:cNvPr id="415" name="Google Shape;415;p33"/>
          <p:cNvSpPr txBox="1"/>
          <p:nvPr/>
        </p:nvSpPr>
        <p:spPr>
          <a:xfrm>
            <a:off x="888896" y="761874"/>
            <a:ext cx="22866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b="1">
                <a:latin typeface="Inter"/>
                <a:ea typeface="Inter"/>
                <a:cs typeface="Inter"/>
                <a:sym typeface="Inter"/>
              </a:rPr>
              <a:t>Estimated Total Losses Due to COVID-19 by U.S. Region</a:t>
            </a:r>
            <a:endParaRPr sz="1100" b="1">
              <a:latin typeface="Inter"/>
              <a:ea typeface="Inter"/>
              <a:cs typeface="Inter"/>
              <a:sym typeface="Inter"/>
            </a:endParaRPr>
          </a:p>
          <a:p>
            <a:pPr marL="0" lvl="0" indent="0" algn="ctr" rtl="0">
              <a:spcBef>
                <a:spcPts val="0"/>
              </a:spcBef>
              <a:spcAft>
                <a:spcPts val="0"/>
              </a:spcAft>
              <a:buNone/>
            </a:pPr>
            <a:endParaRPr sz="500" b="1">
              <a:latin typeface="Inter"/>
              <a:ea typeface="Inter"/>
              <a:cs typeface="Inter"/>
              <a:sym typeface="Inter"/>
            </a:endParaRPr>
          </a:p>
          <a:p>
            <a:pPr marL="0" lvl="0" indent="0" algn="ctr" rtl="0">
              <a:spcBef>
                <a:spcPts val="0"/>
              </a:spcBef>
              <a:spcAft>
                <a:spcPts val="0"/>
              </a:spcAft>
              <a:buNone/>
            </a:pPr>
            <a:r>
              <a:rPr lang="en-GB" sz="900" i="1">
                <a:latin typeface="Inter"/>
                <a:ea typeface="Inter"/>
                <a:cs typeface="Inter"/>
                <a:sym typeface="Inter"/>
              </a:rPr>
              <a:t>3/11/2020 - 12/31/2020</a:t>
            </a:r>
            <a:endParaRPr sz="900" i="1">
              <a:latin typeface="Inter"/>
              <a:ea typeface="Inter"/>
              <a:cs typeface="Inter"/>
              <a:sym typeface="Inter"/>
            </a:endParaRPr>
          </a:p>
        </p:txBody>
      </p:sp>
      <p:grpSp>
        <p:nvGrpSpPr>
          <p:cNvPr id="416" name="Google Shape;416;p33"/>
          <p:cNvGrpSpPr/>
          <p:nvPr/>
        </p:nvGrpSpPr>
        <p:grpSpPr>
          <a:xfrm>
            <a:off x="251500" y="98350"/>
            <a:ext cx="8455200" cy="626600"/>
            <a:chOff x="251500" y="98350"/>
            <a:chExt cx="8455200" cy="626600"/>
          </a:xfrm>
        </p:grpSpPr>
        <p:sp>
          <p:nvSpPr>
            <p:cNvPr id="417" name="Google Shape;417;p33"/>
            <p:cNvSpPr txBox="1"/>
            <p:nvPr/>
          </p:nvSpPr>
          <p:spPr>
            <a:xfrm>
              <a:off x="251500" y="98350"/>
              <a:ext cx="8389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latin typeface="Inter"/>
                  <a:ea typeface="Inter"/>
                  <a:cs typeface="Inter"/>
                  <a:sym typeface="Inter"/>
                </a:rPr>
                <a:t>Assessment of the Impact of COVID-19 on Total Sales by Region</a:t>
              </a:r>
              <a:endParaRPr b="1">
                <a:latin typeface="Inter"/>
                <a:ea typeface="Inter"/>
                <a:cs typeface="Inter"/>
                <a:sym typeface="Inter"/>
              </a:endParaRPr>
            </a:p>
          </p:txBody>
        </p:sp>
        <p:sp>
          <p:nvSpPr>
            <p:cNvPr id="418" name="Google Shape;418;p33"/>
            <p:cNvSpPr txBox="1"/>
            <p:nvPr/>
          </p:nvSpPr>
          <p:spPr>
            <a:xfrm>
              <a:off x="251500" y="355650"/>
              <a:ext cx="84552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latin typeface="Inter"/>
                  <a:ea typeface="Inter"/>
                  <a:cs typeface="Inter"/>
                  <a:sym typeface="Inter"/>
                </a:rPr>
                <a:t>We estimate COVID-19 resulted in an approximate $377M loss in total sales across all COOPs in the data set</a:t>
              </a:r>
              <a:endParaRPr sz="1200">
                <a:latin typeface="Inter"/>
                <a:ea typeface="Inter"/>
                <a:cs typeface="Inter"/>
                <a:sym typeface="Inter"/>
              </a:endParaRPr>
            </a:p>
          </p:txBody>
        </p:sp>
        <p:cxnSp>
          <p:nvCxnSpPr>
            <p:cNvPr id="419" name="Google Shape;419;p33"/>
            <p:cNvCxnSpPr/>
            <p:nvPr/>
          </p:nvCxnSpPr>
          <p:spPr>
            <a:xfrm>
              <a:off x="337000" y="700275"/>
              <a:ext cx="8369700" cy="0"/>
            </a:xfrm>
            <a:prstGeom prst="straightConnector1">
              <a:avLst/>
            </a:prstGeom>
            <a:noFill/>
            <a:ln w="9525" cap="flat" cmpd="sng">
              <a:solidFill>
                <a:schemeClr val="dk2"/>
              </a:solidFill>
              <a:prstDash val="solid"/>
              <a:round/>
              <a:headEnd type="none" w="med" len="med"/>
              <a:tailEnd type="none" w="med" len="med"/>
            </a:ln>
          </p:spPr>
        </p:cxnSp>
      </p:grpSp>
      <p:pic>
        <p:nvPicPr>
          <p:cNvPr id="420" name="Google Shape;420;p33"/>
          <p:cNvPicPr preferRelativeResize="0"/>
          <p:nvPr/>
        </p:nvPicPr>
        <p:blipFill rotWithShape="1">
          <a:blip r:embed="rId4">
            <a:alphaModFix/>
          </a:blip>
          <a:srcRect t="5331" r="12762" b="9504"/>
          <a:stretch/>
        </p:blipFill>
        <p:spPr>
          <a:xfrm>
            <a:off x="403900" y="1500765"/>
            <a:ext cx="3194916" cy="2338483"/>
          </a:xfrm>
          <a:prstGeom prst="rect">
            <a:avLst/>
          </a:prstGeom>
          <a:noFill/>
          <a:ln>
            <a:noFill/>
          </a:ln>
        </p:spPr>
      </p:pic>
      <p:sp>
        <p:nvSpPr>
          <p:cNvPr id="421" name="Google Shape;421;p33"/>
          <p:cNvSpPr txBox="1"/>
          <p:nvPr/>
        </p:nvSpPr>
        <p:spPr>
          <a:xfrm>
            <a:off x="1718288" y="2050895"/>
            <a:ext cx="741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a:latin typeface="Inter"/>
                <a:ea typeface="Inter"/>
                <a:cs typeface="Inter"/>
                <a:sym typeface="Inter"/>
              </a:rPr>
              <a:t>$106M</a:t>
            </a:r>
            <a:endParaRPr sz="1200" b="1">
              <a:latin typeface="Inter"/>
              <a:ea typeface="Inter"/>
              <a:cs typeface="Inter"/>
              <a:sym typeface="Inter"/>
            </a:endParaRPr>
          </a:p>
        </p:txBody>
      </p:sp>
      <p:sp>
        <p:nvSpPr>
          <p:cNvPr id="422" name="Google Shape;422;p33"/>
          <p:cNvSpPr txBox="1"/>
          <p:nvPr/>
        </p:nvSpPr>
        <p:spPr>
          <a:xfrm>
            <a:off x="691932" y="2050883"/>
            <a:ext cx="741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a:latin typeface="Inter"/>
                <a:ea typeface="Inter"/>
                <a:cs typeface="Inter"/>
                <a:sym typeface="Inter"/>
              </a:rPr>
              <a:t>$167M</a:t>
            </a:r>
            <a:endParaRPr sz="1200" b="1">
              <a:latin typeface="Inter"/>
              <a:ea typeface="Inter"/>
              <a:cs typeface="Inter"/>
              <a:sym typeface="Inter"/>
            </a:endParaRPr>
          </a:p>
        </p:txBody>
      </p:sp>
      <p:sp>
        <p:nvSpPr>
          <p:cNvPr id="423" name="Google Shape;423;p33"/>
          <p:cNvSpPr txBox="1"/>
          <p:nvPr/>
        </p:nvSpPr>
        <p:spPr>
          <a:xfrm>
            <a:off x="1898069" y="2706815"/>
            <a:ext cx="741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a:latin typeface="Inter"/>
                <a:ea typeface="Inter"/>
                <a:cs typeface="Inter"/>
                <a:sym typeface="Inter"/>
              </a:rPr>
              <a:t>$73M</a:t>
            </a:r>
            <a:endParaRPr sz="1200" b="1">
              <a:latin typeface="Inter"/>
              <a:ea typeface="Inter"/>
              <a:cs typeface="Inter"/>
              <a:sym typeface="Inter"/>
            </a:endParaRPr>
          </a:p>
        </p:txBody>
      </p:sp>
      <p:sp>
        <p:nvSpPr>
          <p:cNvPr id="424" name="Google Shape;424;p33"/>
          <p:cNvSpPr txBox="1"/>
          <p:nvPr/>
        </p:nvSpPr>
        <p:spPr>
          <a:xfrm rot="-2020644">
            <a:off x="2887696" y="1903952"/>
            <a:ext cx="753089" cy="35433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b="1">
                <a:latin typeface="Inter"/>
                <a:ea typeface="Inter"/>
                <a:cs typeface="Inter"/>
                <a:sym typeface="Inter"/>
              </a:rPr>
              <a:t>$21M</a:t>
            </a:r>
            <a:endParaRPr sz="1100" b="1">
              <a:latin typeface="Inter"/>
              <a:ea typeface="Inter"/>
              <a:cs typeface="Inter"/>
              <a:sym typeface="Inter"/>
            </a:endParaRPr>
          </a:p>
        </p:txBody>
      </p:sp>
      <p:pic>
        <p:nvPicPr>
          <p:cNvPr id="425" name="Google Shape;425;p33"/>
          <p:cNvPicPr preferRelativeResize="0"/>
          <p:nvPr/>
        </p:nvPicPr>
        <p:blipFill rotWithShape="1">
          <a:blip r:embed="rId4">
            <a:alphaModFix/>
          </a:blip>
          <a:srcRect t="5331" r="12762" b="9504"/>
          <a:stretch/>
        </p:blipFill>
        <p:spPr>
          <a:xfrm>
            <a:off x="5077825" y="1500765"/>
            <a:ext cx="3194916" cy="2338483"/>
          </a:xfrm>
          <a:prstGeom prst="rect">
            <a:avLst/>
          </a:prstGeom>
          <a:noFill/>
          <a:ln>
            <a:noFill/>
          </a:ln>
        </p:spPr>
      </p:pic>
      <p:sp>
        <p:nvSpPr>
          <p:cNvPr id="426" name="Google Shape;426;p33"/>
          <p:cNvSpPr txBox="1"/>
          <p:nvPr/>
        </p:nvSpPr>
        <p:spPr>
          <a:xfrm>
            <a:off x="5480874" y="761875"/>
            <a:ext cx="24981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100" b="1">
                <a:latin typeface="Inter"/>
                <a:ea typeface="Inter"/>
                <a:cs typeface="Inter"/>
                <a:sym typeface="Inter"/>
              </a:rPr>
              <a:t>Estimated Average Daily Losses Due to COVID-19 by U.S. Region</a:t>
            </a:r>
            <a:endParaRPr sz="1100" b="1">
              <a:latin typeface="Inter"/>
              <a:ea typeface="Inter"/>
              <a:cs typeface="Inter"/>
              <a:sym typeface="Inter"/>
            </a:endParaRPr>
          </a:p>
          <a:p>
            <a:pPr marL="0" lvl="0" indent="0" algn="ctr" rtl="0">
              <a:spcBef>
                <a:spcPts val="0"/>
              </a:spcBef>
              <a:spcAft>
                <a:spcPts val="0"/>
              </a:spcAft>
              <a:buNone/>
            </a:pPr>
            <a:endParaRPr sz="500" b="1">
              <a:latin typeface="Inter"/>
              <a:ea typeface="Inter"/>
              <a:cs typeface="Inter"/>
              <a:sym typeface="Inter"/>
            </a:endParaRPr>
          </a:p>
          <a:p>
            <a:pPr marL="0" lvl="0" indent="0" algn="ctr" rtl="0">
              <a:spcBef>
                <a:spcPts val="0"/>
              </a:spcBef>
              <a:spcAft>
                <a:spcPts val="0"/>
              </a:spcAft>
              <a:buNone/>
            </a:pPr>
            <a:r>
              <a:rPr lang="en-GB" sz="900" i="1">
                <a:latin typeface="Inter"/>
                <a:ea typeface="Inter"/>
                <a:cs typeface="Inter"/>
                <a:sym typeface="Inter"/>
              </a:rPr>
              <a:t>3/11/2020 - 12/31/2020</a:t>
            </a:r>
            <a:endParaRPr sz="900" i="1">
              <a:latin typeface="Inter"/>
              <a:ea typeface="Inter"/>
              <a:cs typeface="Inter"/>
              <a:sym typeface="Inter"/>
            </a:endParaRPr>
          </a:p>
        </p:txBody>
      </p:sp>
      <p:sp>
        <p:nvSpPr>
          <p:cNvPr id="427" name="Google Shape;427;p33"/>
          <p:cNvSpPr txBox="1"/>
          <p:nvPr/>
        </p:nvSpPr>
        <p:spPr>
          <a:xfrm>
            <a:off x="6414063" y="2050895"/>
            <a:ext cx="741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a:latin typeface="Inter"/>
                <a:ea typeface="Inter"/>
                <a:cs typeface="Inter"/>
                <a:sym typeface="Inter"/>
              </a:rPr>
              <a:t>$120K</a:t>
            </a:r>
            <a:endParaRPr sz="1200" b="1">
              <a:latin typeface="Inter"/>
              <a:ea typeface="Inter"/>
              <a:cs typeface="Inter"/>
              <a:sym typeface="Inter"/>
            </a:endParaRPr>
          </a:p>
        </p:txBody>
      </p:sp>
      <p:sp>
        <p:nvSpPr>
          <p:cNvPr id="428" name="Google Shape;428;p33"/>
          <p:cNvSpPr txBox="1"/>
          <p:nvPr/>
        </p:nvSpPr>
        <p:spPr>
          <a:xfrm rot="-2020644">
            <a:off x="7581446" y="1903952"/>
            <a:ext cx="753089" cy="35433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b="1">
                <a:latin typeface="Inter"/>
                <a:ea typeface="Inter"/>
                <a:cs typeface="Inter"/>
                <a:sym typeface="Inter"/>
              </a:rPr>
              <a:t>$17K</a:t>
            </a:r>
            <a:endParaRPr sz="1100" b="1">
              <a:latin typeface="Inter"/>
              <a:ea typeface="Inter"/>
              <a:cs typeface="Inter"/>
              <a:sym typeface="Inter"/>
            </a:endParaRPr>
          </a:p>
        </p:txBody>
      </p:sp>
      <p:sp>
        <p:nvSpPr>
          <p:cNvPr id="429" name="Google Shape;429;p33"/>
          <p:cNvSpPr txBox="1"/>
          <p:nvPr/>
        </p:nvSpPr>
        <p:spPr>
          <a:xfrm>
            <a:off x="6656719" y="2706815"/>
            <a:ext cx="741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a:latin typeface="Inter"/>
                <a:ea typeface="Inter"/>
                <a:cs typeface="Inter"/>
                <a:sym typeface="Inter"/>
              </a:rPr>
              <a:t>$68K</a:t>
            </a:r>
            <a:endParaRPr sz="1200" b="1">
              <a:latin typeface="Inter"/>
              <a:ea typeface="Inter"/>
              <a:cs typeface="Inter"/>
              <a:sym typeface="Inter"/>
            </a:endParaRPr>
          </a:p>
        </p:txBody>
      </p:sp>
      <p:sp>
        <p:nvSpPr>
          <p:cNvPr id="430" name="Google Shape;430;p33"/>
          <p:cNvSpPr txBox="1"/>
          <p:nvPr/>
        </p:nvSpPr>
        <p:spPr>
          <a:xfrm>
            <a:off x="5492957" y="2050883"/>
            <a:ext cx="741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b="1">
                <a:latin typeface="Inter"/>
                <a:ea typeface="Inter"/>
                <a:cs typeface="Inter"/>
                <a:sym typeface="Inter"/>
              </a:rPr>
              <a:t>$62K</a:t>
            </a:r>
            <a:endParaRPr sz="1200" b="1">
              <a:latin typeface="Inter"/>
              <a:ea typeface="Inter"/>
              <a:cs typeface="Inter"/>
              <a:sym typeface="Inter"/>
            </a:endParaRPr>
          </a:p>
        </p:txBody>
      </p:sp>
      <p:grpSp>
        <p:nvGrpSpPr>
          <p:cNvPr id="431" name="Google Shape;431;p33"/>
          <p:cNvGrpSpPr/>
          <p:nvPr/>
        </p:nvGrpSpPr>
        <p:grpSpPr>
          <a:xfrm>
            <a:off x="372275" y="3932027"/>
            <a:ext cx="8469579" cy="784331"/>
            <a:chOff x="480680" y="1372158"/>
            <a:chExt cx="3001800" cy="3410135"/>
          </a:xfrm>
        </p:grpSpPr>
        <p:grpSp>
          <p:nvGrpSpPr>
            <p:cNvPr id="432" name="Google Shape;432;p33"/>
            <p:cNvGrpSpPr/>
            <p:nvPr/>
          </p:nvGrpSpPr>
          <p:grpSpPr>
            <a:xfrm>
              <a:off x="485775" y="1372158"/>
              <a:ext cx="2996705" cy="3410135"/>
              <a:chOff x="647700" y="1829544"/>
              <a:chExt cx="3995607" cy="4546846"/>
            </a:xfrm>
          </p:grpSpPr>
          <p:sp>
            <p:nvSpPr>
              <p:cNvPr id="433" name="Google Shape;433;p33"/>
              <p:cNvSpPr/>
              <p:nvPr/>
            </p:nvSpPr>
            <p:spPr>
              <a:xfrm>
                <a:off x="647700" y="1829544"/>
                <a:ext cx="131700" cy="151500"/>
              </a:xfrm>
              <a:prstGeom prst="triangle">
                <a:avLst>
                  <a:gd name="adj" fmla="val 100000"/>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434" name="Google Shape;434;p33"/>
              <p:cNvSpPr/>
              <p:nvPr/>
            </p:nvSpPr>
            <p:spPr>
              <a:xfrm>
                <a:off x="775651" y="1829545"/>
                <a:ext cx="3867600" cy="4390500"/>
              </a:xfrm>
              <a:prstGeom prst="rect">
                <a:avLst/>
              </a:prstGeom>
              <a:solidFill>
                <a:schemeClr val="lt1"/>
              </a:solidFill>
              <a:ln w="25400" cap="flat" cmpd="sng">
                <a:solidFill>
                  <a:srgbClr val="17161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435" name="Google Shape;435;p33"/>
              <p:cNvSpPr/>
              <p:nvPr/>
            </p:nvSpPr>
            <p:spPr>
              <a:xfrm>
                <a:off x="647702" y="1981146"/>
                <a:ext cx="3867600" cy="4390500"/>
              </a:xfrm>
              <a:prstGeom prst="rect">
                <a:avLst/>
              </a:prstGeom>
              <a:solidFill>
                <a:schemeClr val="lt1"/>
              </a:solidFill>
              <a:ln w="25400" cap="flat" cmpd="sng">
                <a:solidFill>
                  <a:srgbClr val="171616"/>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cxnSp>
            <p:nvCxnSpPr>
              <p:cNvPr id="436" name="Google Shape;436;p33"/>
              <p:cNvCxnSpPr/>
              <p:nvPr/>
            </p:nvCxnSpPr>
            <p:spPr>
              <a:xfrm flipH="1">
                <a:off x="647850" y="1829545"/>
                <a:ext cx="127800" cy="151500"/>
              </a:xfrm>
              <a:prstGeom prst="straightConnector1">
                <a:avLst/>
              </a:prstGeom>
              <a:noFill/>
              <a:ln w="25400" cap="flat" cmpd="sng">
                <a:solidFill>
                  <a:srgbClr val="171616"/>
                </a:solidFill>
                <a:prstDash val="solid"/>
                <a:miter lim="800000"/>
                <a:headEnd type="none" w="sm" len="sm"/>
                <a:tailEnd type="none" w="sm" len="sm"/>
              </a:ln>
            </p:spPr>
          </p:cxnSp>
          <p:cxnSp>
            <p:nvCxnSpPr>
              <p:cNvPr id="437" name="Google Shape;437;p33"/>
              <p:cNvCxnSpPr/>
              <p:nvPr/>
            </p:nvCxnSpPr>
            <p:spPr>
              <a:xfrm flipH="1">
                <a:off x="4515507" y="1829545"/>
                <a:ext cx="127800" cy="151500"/>
              </a:xfrm>
              <a:prstGeom prst="straightConnector1">
                <a:avLst/>
              </a:prstGeom>
              <a:noFill/>
              <a:ln w="25400" cap="flat" cmpd="sng">
                <a:solidFill>
                  <a:srgbClr val="171616"/>
                </a:solidFill>
                <a:prstDash val="solid"/>
                <a:miter lim="800000"/>
                <a:headEnd type="none" w="sm" len="sm"/>
                <a:tailEnd type="none" w="sm" len="sm"/>
              </a:ln>
            </p:spPr>
          </p:cxnSp>
          <p:cxnSp>
            <p:nvCxnSpPr>
              <p:cNvPr id="438" name="Google Shape;438;p33"/>
              <p:cNvCxnSpPr/>
              <p:nvPr/>
            </p:nvCxnSpPr>
            <p:spPr>
              <a:xfrm flipH="1">
                <a:off x="4515506" y="6224890"/>
                <a:ext cx="127800" cy="151500"/>
              </a:xfrm>
              <a:prstGeom prst="straightConnector1">
                <a:avLst/>
              </a:prstGeom>
              <a:noFill/>
              <a:ln w="25400" cap="flat" cmpd="sng">
                <a:solidFill>
                  <a:srgbClr val="171616"/>
                </a:solidFill>
                <a:prstDash val="solid"/>
                <a:miter lim="800000"/>
                <a:headEnd type="none" w="sm" len="sm"/>
                <a:tailEnd type="none" w="sm" len="sm"/>
              </a:ln>
            </p:spPr>
          </p:cxnSp>
        </p:grpSp>
        <p:sp>
          <p:nvSpPr>
            <p:cNvPr id="439" name="Google Shape;439;p33"/>
            <p:cNvSpPr txBox="1"/>
            <p:nvPr/>
          </p:nvSpPr>
          <p:spPr>
            <a:xfrm>
              <a:off x="699430" y="1599600"/>
              <a:ext cx="2408400" cy="12381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GB">
                  <a:solidFill>
                    <a:srgbClr val="171616"/>
                  </a:solidFill>
                  <a:latin typeface="Inter ExtraBold"/>
                  <a:ea typeface="Inter ExtraBold"/>
                  <a:cs typeface="Inter ExtraBold"/>
                  <a:sym typeface="Inter ExtraBold"/>
                </a:rPr>
                <a:t>Takeaways</a:t>
              </a:r>
              <a:endParaRPr sz="700">
                <a:solidFill>
                  <a:srgbClr val="171616"/>
                </a:solidFill>
                <a:latin typeface="Inter ExtraBold"/>
                <a:ea typeface="Inter ExtraBold"/>
                <a:cs typeface="Inter ExtraBold"/>
                <a:sym typeface="Inter ExtraBold"/>
              </a:endParaRPr>
            </a:p>
          </p:txBody>
        </p:sp>
        <p:sp>
          <p:nvSpPr>
            <p:cNvPr id="440" name="Google Shape;440;p33"/>
            <p:cNvSpPr txBox="1"/>
            <p:nvPr/>
          </p:nvSpPr>
          <p:spPr>
            <a:xfrm>
              <a:off x="480680" y="2547039"/>
              <a:ext cx="2900700" cy="2118000"/>
            </a:xfrm>
            <a:prstGeom prst="rect">
              <a:avLst/>
            </a:prstGeom>
            <a:noFill/>
            <a:ln>
              <a:noFill/>
            </a:ln>
          </p:spPr>
          <p:txBody>
            <a:bodyPr spcFirstLastPara="1" wrap="square" lIns="68575" tIns="34275" rIns="68575" bIns="34275" anchor="t" anchorCtr="0">
              <a:noAutofit/>
            </a:bodyPr>
            <a:lstStyle/>
            <a:p>
              <a:pPr marL="457200" marR="0" lvl="0" indent="-298450" algn="l" rtl="0">
                <a:lnSpc>
                  <a:spcPct val="120000"/>
                </a:lnSpc>
                <a:spcBef>
                  <a:spcPts val="0"/>
                </a:spcBef>
                <a:spcAft>
                  <a:spcPts val="0"/>
                </a:spcAft>
                <a:buClr>
                  <a:schemeClr val="dk1"/>
                </a:buClr>
                <a:buSzPts val="1100"/>
                <a:buFont typeface="Inter"/>
                <a:buChar char="●"/>
              </a:pPr>
              <a:r>
                <a:rPr lang="en-GB" sz="1100">
                  <a:solidFill>
                    <a:schemeClr val="dk1"/>
                  </a:solidFill>
                  <a:latin typeface="Inter"/>
                  <a:ea typeface="Inter"/>
                  <a:cs typeface="Inter"/>
                  <a:sym typeface="Inter"/>
                </a:rPr>
                <a:t>The Midwest suffered the most daily losses from March 11 to the end of 2020</a:t>
              </a:r>
              <a:endParaRPr sz="1100">
                <a:solidFill>
                  <a:schemeClr val="dk1"/>
                </a:solidFill>
                <a:latin typeface="Inter"/>
                <a:ea typeface="Inter"/>
                <a:cs typeface="Inter"/>
                <a:sym typeface="Inter"/>
              </a:endParaRPr>
            </a:p>
            <a:p>
              <a:pPr marL="457200" marR="0" lvl="0" indent="-298450" algn="l" rtl="0">
                <a:lnSpc>
                  <a:spcPct val="120000"/>
                </a:lnSpc>
                <a:spcBef>
                  <a:spcPts val="0"/>
                </a:spcBef>
                <a:spcAft>
                  <a:spcPts val="0"/>
                </a:spcAft>
                <a:buClr>
                  <a:schemeClr val="dk1"/>
                </a:buClr>
                <a:buSzPts val="1100"/>
                <a:buFont typeface="Inter"/>
                <a:buChar char="●"/>
              </a:pPr>
              <a:r>
                <a:rPr lang="en-GB" sz="1100">
                  <a:solidFill>
                    <a:schemeClr val="dk1"/>
                  </a:solidFill>
                  <a:latin typeface="Inter"/>
                  <a:ea typeface="Inter"/>
                  <a:cs typeface="Inter"/>
                  <a:sym typeface="Inter"/>
                </a:rPr>
                <a:t>While the West Coast suffered the largest total loss, over time they were able to reduce their average daily losses</a:t>
              </a:r>
              <a:endParaRPr sz="1100">
                <a:solidFill>
                  <a:schemeClr val="dk1"/>
                </a:solidFill>
                <a:latin typeface="Inter"/>
                <a:ea typeface="Inter"/>
                <a:cs typeface="Inter"/>
                <a:sym typeface="Inter"/>
              </a:endParaRPr>
            </a:p>
          </p:txBody>
        </p:sp>
      </p:gr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3715</Words>
  <Application>Microsoft Macintosh PowerPoint</Application>
  <PresentationFormat>On-screen Show (16:9)</PresentationFormat>
  <Paragraphs>412</Paragraphs>
  <Slides>29</Slides>
  <Notes>29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29</vt:i4>
      </vt:variant>
    </vt:vector>
  </HeadingPairs>
  <TitlesOfParts>
    <vt:vector size="37" baseType="lpstr">
      <vt:lpstr>Arial</vt:lpstr>
      <vt:lpstr>Inter</vt:lpstr>
      <vt:lpstr>Lato</vt:lpstr>
      <vt:lpstr>Inter ExtraBold</vt:lpstr>
      <vt:lpstr>Calibri</vt:lpstr>
      <vt:lpstr>Gill Sans</vt:lpstr>
      <vt:lpstr>Simple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Raman, Megha</cp:lastModifiedBy>
  <cp:revision>1</cp:revision>
  <dcterms:modified xsi:type="dcterms:W3CDTF">2025-04-16T22:02:06Z</dcterms:modified>
</cp:coreProperties>
</file>